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70" r:id="rId4"/>
    <p:sldId id="281" r:id="rId5"/>
    <p:sldId id="285" r:id="rId6"/>
    <p:sldId id="272" r:id="rId7"/>
    <p:sldId id="273" r:id="rId8"/>
    <p:sldId id="286" r:id="rId9"/>
    <p:sldId id="274" r:id="rId10"/>
    <p:sldId id="288" r:id="rId11"/>
    <p:sldId id="275" r:id="rId12"/>
    <p:sldId id="282" r:id="rId13"/>
    <p:sldId id="289" r:id="rId14"/>
    <p:sldId id="276" r:id="rId15"/>
    <p:sldId id="290" r:id="rId16"/>
    <p:sldId id="277" r:id="rId17"/>
    <p:sldId id="291" r:id="rId18"/>
    <p:sldId id="283" r:id="rId19"/>
    <p:sldId id="292" r:id="rId20"/>
    <p:sldId id="284" r:id="rId21"/>
    <p:sldId id="293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31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89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84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258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7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90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68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4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5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8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95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3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75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1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16379C-B7BA-48F0-A046-A2A61D370A2E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DD9B17-DCAB-4468-A175-6D49B657AA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19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895D2-4750-4B2F-88C4-5D87524E6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/>
              <a:t>家庭式財務系統</a:t>
            </a:r>
            <a:endParaRPr lang="zh-TW" altLang="en-US" sz="42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CDF9D4-87E5-49BF-914A-A8D1DCEB8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0751092</a:t>
            </a:r>
            <a:r>
              <a:rPr lang="zh-TW" altLang="en-US" dirty="0"/>
              <a:t> 陳彥彰</a:t>
            </a:r>
            <a:endParaRPr lang="en-US" altLang="zh-TW" dirty="0"/>
          </a:p>
          <a:p>
            <a:r>
              <a:rPr lang="en-US" altLang="zh-TW" dirty="0"/>
              <a:t>0751098</a:t>
            </a:r>
            <a:r>
              <a:rPr lang="zh-TW" altLang="en-US"/>
              <a:t> 林大鈞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32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存款模式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1AAB7E-9B0A-4F58-AA86-FAC72B80C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t="12917" r="32813" b="54167"/>
          <a:stretch/>
        </p:blipFill>
        <p:spPr>
          <a:xfrm>
            <a:off x="6145237" y="2533648"/>
            <a:ext cx="5147300" cy="33422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21B1851-68C5-4A0F-8BDB-B768444D9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12778" r="65859" b="54027"/>
          <a:stretch/>
        </p:blipFill>
        <p:spPr>
          <a:xfrm>
            <a:off x="900584" y="2533649"/>
            <a:ext cx="5146181" cy="33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提款模式</a:t>
            </a:r>
            <a:endParaRPr kumimoji="1" lang="zh-TW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3392D8B2-8BD3-7149-A7D0-5B067995EDF2}"/>
              </a:ext>
            </a:extLst>
          </p:cNvPr>
          <p:cNvGrpSpPr/>
          <p:nvPr/>
        </p:nvGrpSpPr>
        <p:grpSpPr>
          <a:xfrm>
            <a:off x="998884" y="2947677"/>
            <a:ext cx="2498833" cy="2922450"/>
            <a:chOff x="1011622" y="2961539"/>
            <a:chExt cx="3310758" cy="292245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80A4AE-BB1E-9645-94FD-D3D1AE077631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7D20D287-DF5A-D046-A9BE-37AD1468491A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提款介面</a:t>
              </a:r>
            </a:p>
          </p:txBody>
        </p:sp>
        <p:sp>
          <p:nvSpPr>
            <p:cNvPr id="60" name="圓角矩形 59">
              <a:extLst>
                <a:ext uri="{FF2B5EF4-FFF2-40B4-BE49-F238E27FC236}">
                  <a16:creationId xmlns:a16="http://schemas.microsoft.com/office/drawing/2014/main" id="{26FB288D-787C-BD41-B061-F75A1D2C5EC7}"/>
                </a:ext>
              </a:extLst>
            </p:cNvPr>
            <p:cNvSpPr/>
            <p:nvPr/>
          </p:nvSpPr>
          <p:spPr>
            <a:xfrm>
              <a:off x="1424153" y="3917979"/>
              <a:ext cx="2511971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個人提款帳戶</a:t>
              </a:r>
            </a:p>
          </p:txBody>
        </p:sp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36066BF6-74B0-A348-A781-ED3149E3DEBD}"/>
                </a:ext>
              </a:extLst>
            </p:cNvPr>
            <p:cNvSpPr/>
            <p:nvPr/>
          </p:nvSpPr>
          <p:spPr>
            <a:xfrm>
              <a:off x="1424153" y="4745919"/>
              <a:ext cx="2511972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家庭提款帳戶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4C5E34E-0428-1241-8708-2566A48E0794}"/>
              </a:ext>
            </a:extLst>
          </p:cNvPr>
          <p:cNvGrpSpPr/>
          <p:nvPr/>
        </p:nvGrpSpPr>
        <p:grpSpPr>
          <a:xfrm>
            <a:off x="7835621" y="2947677"/>
            <a:ext cx="2653616" cy="2922450"/>
            <a:chOff x="4734911" y="2961539"/>
            <a:chExt cx="3310758" cy="292245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5E563EB-D868-324E-AE96-3E0E65D8BE6A}"/>
                </a:ext>
              </a:extLst>
            </p:cNvPr>
            <p:cNvSpPr/>
            <p:nvPr/>
          </p:nvSpPr>
          <p:spPr>
            <a:xfrm>
              <a:off x="4734911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885365EB-004D-9F46-965D-639842DD7D30}"/>
                </a:ext>
              </a:extLst>
            </p:cNvPr>
            <p:cNvSpPr txBox="1"/>
            <p:nvPr/>
          </p:nvSpPr>
          <p:spPr>
            <a:xfrm>
              <a:off x="5265683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請選擇提款帳戶</a:t>
              </a:r>
            </a:p>
          </p:txBody>
        </p:sp>
        <p:sp>
          <p:nvSpPr>
            <p:cNvPr id="72" name="圓角矩形 71">
              <a:extLst>
                <a:ext uri="{FF2B5EF4-FFF2-40B4-BE49-F238E27FC236}">
                  <a16:creationId xmlns:a16="http://schemas.microsoft.com/office/drawing/2014/main" id="{884EB5C9-33E6-0447-AE79-A9D9E6D36634}"/>
                </a:ext>
              </a:extLst>
            </p:cNvPr>
            <p:cNvSpPr/>
            <p:nvPr/>
          </p:nvSpPr>
          <p:spPr>
            <a:xfrm>
              <a:off x="5147442" y="3723468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73" name="圓角矩形 72">
              <a:extLst>
                <a:ext uri="{FF2B5EF4-FFF2-40B4-BE49-F238E27FC236}">
                  <a16:creationId xmlns:a16="http://schemas.microsoft.com/office/drawing/2014/main" id="{3516F33A-9119-3D41-A80B-885E14A9C8BC}"/>
                </a:ext>
              </a:extLst>
            </p:cNvPr>
            <p:cNvSpPr/>
            <p:nvPr/>
          </p:nvSpPr>
          <p:spPr>
            <a:xfrm>
              <a:off x="5147442" y="4238098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74" name="圓角矩形 73">
              <a:extLst>
                <a:ext uri="{FF2B5EF4-FFF2-40B4-BE49-F238E27FC236}">
                  <a16:creationId xmlns:a16="http://schemas.microsoft.com/office/drawing/2014/main" id="{BE2AC701-04DD-FC41-B551-DD0CAA10BAF1}"/>
                </a:ext>
              </a:extLst>
            </p:cNvPr>
            <p:cNvSpPr/>
            <p:nvPr/>
          </p:nvSpPr>
          <p:spPr>
            <a:xfrm>
              <a:off x="5147442" y="4770392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38907C62-458B-4A48-8033-684AC1794C91}"/>
              </a:ext>
            </a:extLst>
          </p:cNvPr>
          <p:cNvGrpSpPr/>
          <p:nvPr/>
        </p:nvGrpSpPr>
        <p:grpSpPr>
          <a:xfrm>
            <a:off x="4573303" y="2947677"/>
            <a:ext cx="2653616" cy="2922450"/>
            <a:chOff x="4573303" y="2947677"/>
            <a:chExt cx="2653616" cy="2922450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C529CE7-F37F-0C43-94FB-FEA5FB572693}"/>
                </a:ext>
              </a:extLst>
            </p:cNvPr>
            <p:cNvGrpSpPr/>
            <p:nvPr/>
          </p:nvGrpSpPr>
          <p:grpSpPr>
            <a:xfrm>
              <a:off x="4573303" y="2947677"/>
              <a:ext cx="2653616" cy="2922450"/>
              <a:chOff x="4734911" y="2961539"/>
              <a:chExt cx="3310758" cy="292245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496F6F1-B812-8B47-B323-4979D964F851}"/>
                  </a:ext>
                </a:extLst>
              </p:cNvPr>
              <p:cNvSpPr/>
              <p:nvPr/>
            </p:nvSpPr>
            <p:spPr>
              <a:xfrm>
                <a:off x="4734911" y="2961539"/>
                <a:ext cx="3310758" cy="29224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A8A9707-9E9D-A24A-9E2A-CF0A1A5822A3}"/>
                  </a:ext>
                </a:extLst>
              </p:cNvPr>
              <p:cNvSpPr txBox="1"/>
              <p:nvPr/>
            </p:nvSpPr>
            <p:spPr>
              <a:xfrm>
                <a:off x="5265683" y="3252466"/>
                <a:ext cx="2249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</a:rPr>
                  <a:t>請選擇提款帳戶</a:t>
                </a:r>
              </a:p>
            </p:txBody>
          </p:sp>
        </p:grpSp>
        <p:sp>
          <p:nvSpPr>
            <p:cNvPr id="76" name="圓角矩形 75">
              <a:extLst>
                <a:ext uri="{FF2B5EF4-FFF2-40B4-BE49-F238E27FC236}">
                  <a16:creationId xmlns:a16="http://schemas.microsoft.com/office/drawing/2014/main" id="{4C18DAB8-137F-D64F-A781-F4B0C3F635E3}"/>
                </a:ext>
              </a:extLst>
            </p:cNvPr>
            <p:cNvSpPr/>
            <p:nvPr/>
          </p:nvSpPr>
          <p:spPr>
            <a:xfrm>
              <a:off x="4905385" y="3920808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77" name="圓角矩形 76">
              <a:extLst>
                <a:ext uri="{FF2B5EF4-FFF2-40B4-BE49-F238E27FC236}">
                  <a16:creationId xmlns:a16="http://schemas.microsoft.com/office/drawing/2014/main" id="{D183BBA5-3544-854F-B249-6555A782286C}"/>
                </a:ext>
              </a:extLst>
            </p:cNvPr>
            <p:cNvSpPr/>
            <p:nvPr/>
          </p:nvSpPr>
          <p:spPr>
            <a:xfrm>
              <a:off x="4905385" y="4435438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78" name="圓角矩形 77">
              <a:extLst>
                <a:ext uri="{FF2B5EF4-FFF2-40B4-BE49-F238E27FC236}">
                  <a16:creationId xmlns:a16="http://schemas.microsoft.com/office/drawing/2014/main" id="{8791C4D7-68C0-4944-8376-13189B1F5AC9}"/>
                </a:ext>
              </a:extLst>
            </p:cNvPr>
            <p:cNvSpPr/>
            <p:nvPr/>
          </p:nvSpPr>
          <p:spPr>
            <a:xfrm>
              <a:off x="4905385" y="4967732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550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提款模式</a:t>
            </a:r>
            <a:endParaRPr kumimoji="1" lang="zh-TW" altLang="en-US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BF61905-AEC9-7543-AF65-8A2CA87CB073}"/>
              </a:ext>
            </a:extLst>
          </p:cNvPr>
          <p:cNvGrpSpPr/>
          <p:nvPr/>
        </p:nvGrpSpPr>
        <p:grpSpPr>
          <a:xfrm>
            <a:off x="4715947" y="2961539"/>
            <a:ext cx="2498833" cy="2922450"/>
            <a:chOff x="6175630" y="2980704"/>
            <a:chExt cx="2498833" cy="292245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E57F7F-D806-D546-A6CF-E3A0AB49EB18}"/>
                </a:ext>
              </a:extLst>
            </p:cNvPr>
            <p:cNvSpPr/>
            <p:nvPr/>
          </p:nvSpPr>
          <p:spPr>
            <a:xfrm>
              <a:off x="6175630" y="2980704"/>
              <a:ext cx="2498833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1DF5A09-648C-8C4E-86DC-3F1C1641BF27}"/>
                </a:ext>
              </a:extLst>
            </p:cNvPr>
            <p:cNvSpPr txBox="1"/>
            <p:nvPr/>
          </p:nvSpPr>
          <p:spPr>
            <a:xfrm>
              <a:off x="6472819" y="3244334"/>
              <a:ext cx="190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請輸入提款金額</a:t>
              </a:r>
            </a:p>
          </p:txBody>
        </p:sp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95739DA3-1918-4243-926E-B2B4FE9B5A8F}"/>
                </a:ext>
              </a:extLst>
            </p:cNvPr>
            <p:cNvSpPr/>
            <p:nvPr/>
          </p:nvSpPr>
          <p:spPr>
            <a:xfrm>
              <a:off x="6370216" y="4814501"/>
              <a:ext cx="2139976" cy="36933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/>
                <a:t>金額：</a:t>
              </a:r>
              <a:r>
                <a:rPr kumimoji="1" lang="en-US" altLang="zh-TW" sz="1600" dirty="0"/>
                <a:t>________</a:t>
              </a:r>
              <a:endParaRPr kumimoji="1" lang="zh-TW" altLang="en-US" sz="1600" dirty="0"/>
            </a:p>
          </p:txBody>
        </p:sp>
        <p:sp>
          <p:nvSpPr>
            <p:cNvPr id="43" name="圓角矩形 42">
              <a:extLst>
                <a:ext uri="{FF2B5EF4-FFF2-40B4-BE49-F238E27FC236}">
                  <a16:creationId xmlns:a16="http://schemas.microsoft.com/office/drawing/2014/main" id="{BC5E7798-776F-6E42-952A-CDAD4F897CBA}"/>
                </a:ext>
              </a:extLst>
            </p:cNvPr>
            <p:cNvSpPr/>
            <p:nvPr/>
          </p:nvSpPr>
          <p:spPr>
            <a:xfrm>
              <a:off x="6827415" y="5377226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確認</a:t>
              </a:r>
              <a:endParaRPr kumimoji="1" lang="zh-TW" altLang="en-US" dirty="0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35F8643C-424D-ED42-B3A6-2EF60E723EEE}"/>
                </a:ext>
              </a:extLst>
            </p:cNvPr>
            <p:cNvSpPr/>
            <p:nvPr/>
          </p:nvSpPr>
          <p:spPr>
            <a:xfrm>
              <a:off x="6433515" y="3788660"/>
              <a:ext cx="2013378" cy="36933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A384617-3009-EA41-A6D3-C2138DAA1737}"/>
              </a:ext>
            </a:extLst>
          </p:cNvPr>
          <p:cNvGrpSpPr/>
          <p:nvPr/>
        </p:nvGrpSpPr>
        <p:grpSpPr>
          <a:xfrm>
            <a:off x="1401318" y="2953418"/>
            <a:ext cx="2498833" cy="2922450"/>
            <a:chOff x="810691" y="2961539"/>
            <a:chExt cx="2498833" cy="2922450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781F2AF-8083-D04D-961E-C4F92FE52CE8}"/>
                </a:ext>
              </a:extLst>
            </p:cNvPr>
            <p:cNvGrpSpPr/>
            <p:nvPr/>
          </p:nvGrpSpPr>
          <p:grpSpPr>
            <a:xfrm>
              <a:off x="810691" y="2961539"/>
              <a:ext cx="2498833" cy="2922450"/>
              <a:chOff x="1011622" y="2961539"/>
              <a:chExt cx="3310758" cy="292245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8EDFE1F-ADB7-5242-B6FB-A94BAA670143}"/>
                  </a:ext>
                </a:extLst>
              </p:cNvPr>
              <p:cNvSpPr/>
              <p:nvPr/>
            </p:nvSpPr>
            <p:spPr>
              <a:xfrm>
                <a:off x="1011622" y="2961539"/>
                <a:ext cx="3310758" cy="29224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BC4AEF0-2D71-1148-8BB4-9463B07C18F0}"/>
                  </a:ext>
                </a:extLst>
              </p:cNvPr>
              <p:cNvSpPr txBox="1"/>
              <p:nvPr/>
            </p:nvSpPr>
            <p:spPr>
              <a:xfrm>
                <a:off x="1271642" y="3252466"/>
                <a:ext cx="2788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</a:rPr>
                  <a:t>請選擇消費類型</a:t>
                </a:r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E664018E-BF68-7940-AEB5-9B22369E3485}"/>
                  </a:ext>
                </a:extLst>
              </p:cNvPr>
              <p:cNvSpPr/>
              <p:nvPr/>
            </p:nvSpPr>
            <p:spPr>
              <a:xfrm>
                <a:off x="1382480" y="3749230"/>
                <a:ext cx="1284518" cy="3793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/>
                  <a:t>食</a:t>
                </a:r>
              </a:p>
            </p:txBody>
          </p:sp>
        </p:grpSp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A69A42A6-1111-264D-BBF0-A49F72E939F0}"/>
                </a:ext>
              </a:extLst>
            </p:cNvPr>
            <p:cNvSpPr/>
            <p:nvPr/>
          </p:nvSpPr>
          <p:spPr>
            <a:xfrm>
              <a:off x="1090600" y="4267225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衣</a:t>
              </a:r>
            </a:p>
          </p:txBody>
        </p:sp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E6CB2601-6943-044C-8CE9-17CF9FBEF152}"/>
                </a:ext>
              </a:extLst>
            </p:cNvPr>
            <p:cNvSpPr/>
            <p:nvPr/>
          </p:nvSpPr>
          <p:spPr>
            <a:xfrm>
              <a:off x="1090599" y="4751128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住</a:t>
              </a:r>
            </a:p>
          </p:txBody>
        </p:sp>
        <p:sp>
          <p:nvSpPr>
            <p:cNvPr id="49" name="圓角矩形 48">
              <a:extLst>
                <a:ext uri="{FF2B5EF4-FFF2-40B4-BE49-F238E27FC236}">
                  <a16:creationId xmlns:a16="http://schemas.microsoft.com/office/drawing/2014/main" id="{00912D00-CA92-984E-803D-4AC5F62D565C}"/>
                </a:ext>
              </a:extLst>
            </p:cNvPr>
            <p:cNvSpPr/>
            <p:nvPr/>
          </p:nvSpPr>
          <p:spPr>
            <a:xfrm>
              <a:off x="1090598" y="5235031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行</a:t>
              </a:r>
            </a:p>
          </p:txBody>
        </p:sp>
        <p:sp>
          <p:nvSpPr>
            <p:cNvPr id="50" name="圓角矩形 49">
              <a:extLst>
                <a:ext uri="{FF2B5EF4-FFF2-40B4-BE49-F238E27FC236}">
                  <a16:creationId xmlns:a16="http://schemas.microsoft.com/office/drawing/2014/main" id="{55308011-B71F-F040-921D-D054070FA785}"/>
                </a:ext>
              </a:extLst>
            </p:cNvPr>
            <p:cNvSpPr/>
            <p:nvPr/>
          </p:nvSpPr>
          <p:spPr>
            <a:xfrm>
              <a:off x="2200062" y="3749229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育</a:t>
              </a:r>
            </a:p>
          </p:txBody>
        </p:sp>
        <p:sp>
          <p:nvSpPr>
            <p:cNvPr id="51" name="圓角矩形 50">
              <a:extLst>
                <a:ext uri="{FF2B5EF4-FFF2-40B4-BE49-F238E27FC236}">
                  <a16:creationId xmlns:a16="http://schemas.microsoft.com/office/drawing/2014/main" id="{B46A8ED1-B8B9-9645-B809-D2E8E939221A}"/>
                </a:ext>
              </a:extLst>
            </p:cNvPr>
            <p:cNvSpPr/>
            <p:nvPr/>
          </p:nvSpPr>
          <p:spPr>
            <a:xfrm>
              <a:off x="2200061" y="4296667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樂</a:t>
              </a:r>
            </a:p>
          </p:txBody>
        </p:sp>
        <p:sp>
          <p:nvSpPr>
            <p:cNvPr id="52" name="圓角矩形 51">
              <a:extLst>
                <a:ext uri="{FF2B5EF4-FFF2-40B4-BE49-F238E27FC236}">
                  <a16:creationId xmlns:a16="http://schemas.microsoft.com/office/drawing/2014/main" id="{4943701E-7FAB-7D46-A9AD-B9B1A06D54D2}"/>
                </a:ext>
              </a:extLst>
            </p:cNvPr>
            <p:cNvSpPr/>
            <p:nvPr/>
          </p:nvSpPr>
          <p:spPr>
            <a:xfrm>
              <a:off x="2200060" y="4803457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帳單</a:t>
              </a:r>
            </a:p>
          </p:txBody>
        </p:sp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495433A1-7077-0B42-BE7C-6C8DF584F032}"/>
                </a:ext>
              </a:extLst>
            </p:cNvPr>
            <p:cNvSpPr/>
            <p:nvPr/>
          </p:nvSpPr>
          <p:spPr>
            <a:xfrm>
              <a:off x="2200059" y="5250009"/>
              <a:ext cx="969505" cy="379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其他</a:t>
              </a:r>
            </a:p>
          </p:txBody>
        </p:sp>
      </p:grp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6BFDE469-D3F0-A74A-97D6-E298B0F4810A}"/>
              </a:ext>
            </a:extLst>
          </p:cNvPr>
          <p:cNvSpPr/>
          <p:nvPr/>
        </p:nvSpPr>
        <p:spPr>
          <a:xfrm>
            <a:off x="4956512" y="4259104"/>
            <a:ext cx="2013378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消費類型 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zh-CN" altLang="en-US" dirty="0"/>
              <a:t>食</a:t>
            </a:r>
            <a:endParaRPr kumimoji="1" lang="zh-TW" altLang="en-US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CBC80EF0-ED7A-FF46-8D6A-4B2AB4D4B6A3}"/>
              </a:ext>
            </a:extLst>
          </p:cNvPr>
          <p:cNvGrpSpPr/>
          <p:nvPr/>
        </p:nvGrpSpPr>
        <p:grpSpPr>
          <a:xfrm>
            <a:off x="7866565" y="2953418"/>
            <a:ext cx="2498833" cy="2922450"/>
            <a:chOff x="9057834" y="2961539"/>
            <a:chExt cx="2498833" cy="292245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0027951-A535-F649-A56D-394791BC1AE3}"/>
                </a:ext>
              </a:extLst>
            </p:cNvPr>
            <p:cNvSpPr/>
            <p:nvPr/>
          </p:nvSpPr>
          <p:spPr>
            <a:xfrm>
              <a:off x="9057834" y="2961539"/>
              <a:ext cx="2498833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316EB855-6A23-8A42-8844-199648934C63}"/>
                </a:ext>
              </a:extLst>
            </p:cNvPr>
            <p:cNvSpPr txBox="1"/>
            <p:nvPr/>
          </p:nvSpPr>
          <p:spPr>
            <a:xfrm>
              <a:off x="9458439" y="3252466"/>
              <a:ext cx="18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存款介面 </a:t>
              </a:r>
              <a:endParaRPr kumimoji="1" lang="en-US" altLang="zh-TW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E5D6AD9D-1752-414D-A3EB-235A363BB501}"/>
                </a:ext>
              </a:extLst>
            </p:cNvPr>
            <p:cNvSpPr/>
            <p:nvPr/>
          </p:nvSpPr>
          <p:spPr>
            <a:xfrm>
              <a:off x="9908352" y="5360256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離開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E548EE1-684D-064B-95CE-062F3EA47BC7}"/>
                </a:ext>
              </a:extLst>
            </p:cNvPr>
            <p:cNvSpPr/>
            <p:nvPr/>
          </p:nvSpPr>
          <p:spPr>
            <a:xfrm>
              <a:off x="9320992" y="3763139"/>
              <a:ext cx="2033386" cy="154565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/>
                <a:t>提款成功</a:t>
              </a:r>
              <a:r>
                <a:rPr kumimoji="1" lang="en-US" altLang="zh-TW" sz="1400" dirty="0"/>
                <a:t>!</a:t>
              </a:r>
            </a:p>
            <a:p>
              <a:r>
                <a:rPr kumimoji="1" lang="zh-CN" altLang="en-US" sz="1400" dirty="0"/>
                <a:t>帳戶</a:t>
              </a:r>
              <a:r>
                <a:rPr kumimoji="1" lang="en-US" altLang="zh-TW" sz="1400" dirty="0"/>
                <a:t>:</a:t>
              </a:r>
              <a:r>
                <a:rPr kumimoji="1" lang="zh-TW" altLang="en-US" sz="1400" dirty="0"/>
                <a:t> </a:t>
              </a:r>
              <a:r>
                <a:rPr kumimoji="1" lang="zh-CN" altLang="en-US" sz="1400" dirty="0"/>
                <a:t>目標</a:t>
              </a:r>
              <a:r>
                <a:rPr kumimoji="1" lang="en-US" altLang="zh-TW" sz="1400" dirty="0"/>
                <a:t>1</a:t>
              </a:r>
            </a:p>
            <a:p>
              <a:r>
                <a:rPr kumimoji="1" lang="zh-CN" altLang="en-US" sz="1400" dirty="0"/>
                <a:t>類型</a:t>
              </a:r>
              <a:r>
                <a:rPr kumimoji="1" lang="en-US" altLang="zh-TW" sz="1400" dirty="0"/>
                <a:t>:</a:t>
              </a:r>
              <a:r>
                <a:rPr kumimoji="1" lang="zh-TW" altLang="en-US" sz="1400" dirty="0"/>
                <a:t> 食</a:t>
              </a:r>
              <a:endParaRPr kumimoji="1" lang="en-US" altLang="zh-TW" sz="1400" dirty="0"/>
            </a:p>
            <a:p>
              <a:r>
                <a:rPr kumimoji="1" lang="zh-CN" altLang="en-US" sz="1400" dirty="0"/>
                <a:t>提款金額</a:t>
              </a:r>
              <a:r>
                <a:rPr kumimoji="1" lang="zh-TW" altLang="en-US" sz="1400" dirty="0"/>
                <a:t> </a:t>
              </a:r>
              <a:r>
                <a:rPr kumimoji="1" lang="en-US" altLang="zh-TW" sz="1400" dirty="0"/>
                <a:t>–</a:t>
              </a:r>
              <a:r>
                <a:rPr kumimoji="1" lang="zh-TW" altLang="en-US" sz="1400" dirty="0"/>
                <a:t> 時間</a:t>
              </a:r>
              <a:endParaRPr kumimoji="1" lang="en-US" altLang="zh-CN" sz="1400" dirty="0"/>
            </a:p>
            <a:p>
              <a:r>
                <a:rPr kumimoji="1" lang="zh-CN" altLang="en-US" sz="1400" dirty="0"/>
                <a:t>目標</a:t>
              </a:r>
              <a:r>
                <a:rPr kumimoji="1" lang="en-US" altLang="zh-TW" sz="1400" dirty="0"/>
                <a:t>1</a:t>
              </a:r>
              <a:r>
                <a:rPr kumimoji="1" lang="zh-CN" altLang="en-US" sz="1400" dirty="0"/>
                <a:t>總額</a:t>
              </a:r>
              <a:r>
                <a:rPr kumimoji="1" lang="en-US" altLang="zh-TW" sz="1400" dirty="0"/>
                <a:t>:</a:t>
              </a:r>
              <a:r>
                <a:rPr kumimoji="1" lang="zh-TW" altLang="en-US" sz="1400" dirty="0"/>
                <a:t> </a:t>
              </a:r>
              <a:r>
                <a:rPr kumimoji="1" lang="en-US" altLang="zh-TW" sz="1400" dirty="0"/>
                <a:t>XXX</a:t>
              </a:r>
              <a:r>
                <a:rPr kumimoji="1" lang="zh-TW" altLang="en-US" sz="1400" dirty="0"/>
                <a:t> </a:t>
              </a:r>
            </a:p>
            <a:p>
              <a:r>
                <a:rPr kumimoji="1" lang="zh-TW" altLang="en-US" sz="14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68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提款模式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238126-70AE-406C-94E1-91BD88D26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3" t="20915" r="23603" b="54118"/>
          <a:stretch/>
        </p:blipFill>
        <p:spPr>
          <a:xfrm>
            <a:off x="744794" y="2583518"/>
            <a:ext cx="5351206" cy="19884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8BAF74-01CC-425A-96DE-002718AC1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2" t="53611" r="24062" b="8472"/>
          <a:stretch/>
        </p:blipFill>
        <p:spPr>
          <a:xfrm>
            <a:off x="6170627" y="3171825"/>
            <a:ext cx="5323806" cy="30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5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設定模式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69045E8-5B6F-0043-8A35-8E8D779A8971}"/>
              </a:ext>
            </a:extLst>
          </p:cNvPr>
          <p:cNvGrpSpPr/>
          <p:nvPr/>
        </p:nvGrpSpPr>
        <p:grpSpPr>
          <a:xfrm>
            <a:off x="810691" y="2961539"/>
            <a:ext cx="2498833" cy="2922450"/>
            <a:chOff x="1011622" y="2961539"/>
            <a:chExt cx="3310758" cy="292245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C9332C-989E-B443-B552-28AA346A0374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E54999A-F6D9-D74A-8AF9-475D505D1606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設定介面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A05636A-6B27-A94D-821D-8A0E316ED79B}"/>
              </a:ext>
            </a:extLst>
          </p:cNvPr>
          <p:cNvGrpSpPr/>
          <p:nvPr/>
        </p:nvGrpSpPr>
        <p:grpSpPr>
          <a:xfrm>
            <a:off x="6204499" y="2961539"/>
            <a:ext cx="2638097" cy="2922450"/>
            <a:chOff x="6713978" y="2961539"/>
            <a:chExt cx="2638097" cy="292245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4A1D54D-7C21-0545-95C1-0021EF64FC00}"/>
                </a:ext>
              </a:extLst>
            </p:cNvPr>
            <p:cNvSpPr/>
            <p:nvPr/>
          </p:nvSpPr>
          <p:spPr>
            <a:xfrm>
              <a:off x="6713978" y="2961539"/>
              <a:ext cx="2638097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A19A60B-DC96-C040-B3FD-4D73511F4940}"/>
                </a:ext>
              </a:extLst>
            </p:cNvPr>
            <p:cNvSpPr txBox="1"/>
            <p:nvPr/>
          </p:nvSpPr>
          <p:spPr>
            <a:xfrm>
              <a:off x="7152785" y="3252466"/>
              <a:ext cx="1854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修改目標</a:t>
              </a:r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98443FDC-1051-8148-AB83-6A265CDC35A0}"/>
                </a:ext>
              </a:extLst>
            </p:cNvPr>
            <p:cNvSpPr/>
            <p:nvPr/>
          </p:nvSpPr>
          <p:spPr>
            <a:xfrm>
              <a:off x="7534970" y="5398814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修改</a:t>
              </a:r>
              <a:endParaRPr kumimoji="1" lang="zh-TW" altLang="en-US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65B7EEE-920B-9445-BFCE-0C45ED4EDDFD}"/>
              </a:ext>
            </a:extLst>
          </p:cNvPr>
          <p:cNvGrpSpPr/>
          <p:nvPr/>
        </p:nvGrpSpPr>
        <p:grpSpPr>
          <a:xfrm>
            <a:off x="8907638" y="2961539"/>
            <a:ext cx="2638097" cy="2922450"/>
            <a:chOff x="6713978" y="2961539"/>
            <a:chExt cx="2638097" cy="29224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AB37886-45CC-2C4C-A60D-9F442803FB4E}"/>
                </a:ext>
              </a:extLst>
            </p:cNvPr>
            <p:cNvSpPr/>
            <p:nvPr/>
          </p:nvSpPr>
          <p:spPr>
            <a:xfrm>
              <a:off x="6713978" y="2961539"/>
              <a:ext cx="2638097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4643E94-443C-A147-A958-BEE4E3D2EE04}"/>
                </a:ext>
              </a:extLst>
            </p:cNvPr>
            <p:cNvSpPr txBox="1"/>
            <p:nvPr/>
          </p:nvSpPr>
          <p:spPr>
            <a:xfrm>
              <a:off x="7152785" y="3252466"/>
              <a:ext cx="1854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現有目標</a:t>
              </a:r>
            </a:p>
          </p:txBody>
        </p:sp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CD2B699D-B641-3D42-ADF9-2C442E3B91CC}"/>
                </a:ext>
              </a:extLst>
            </p:cNvPr>
            <p:cNvSpPr/>
            <p:nvPr/>
          </p:nvSpPr>
          <p:spPr>
            <a:xfrm>
              <a:off x="7582084" y="5383618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完成</a:t>
              </a:r>
            </a:p>
          </p:txBody>
        </p:sp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3744E28F-C3A3-ED42-9E58-F9D5A86D83EC}"/>
              </a:ext>
            </a:extLst>
          </p:cNvPr>
          <p:cNvSpPr/>
          <p:nvPr/>
        </p:nvSpPr>
        <p:spPr>
          <a:xfrm>
            <a:off x="6453559" y="4691766"/>
            <a:ext cx="2139976" cy="3951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400" dirty="0"/>
              <a:t>目標金額：</a:t>
            </a:r>
            <a:r>
              <a:rPr kumimoji="1" lang="en-US" altLang="zh-TW" sz="1400" dirty="0"/>
              <a:t>_________</a:t>
            </a:r>
            <a:endParaRPr kumimoji="1" lang="zh-TW" altLang="en-US" sz="1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07ADC6A-76AD-0144-B20C-11CD8F7314F1}"/>
              </a:ext>
            </a:extLst>
          </p:cNvPr>
          <p:cNvSpPr/>
          <p:nvPr/>
        </p:nvSpPr>
        <p:spPr>
          <a:xfrm>
            <a:off x="9209993" y="3712098"/>
            <a:ext cx="2033386" cy="15595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1200" dirty="0"/>
              <a:t>設定成功！</a:t>
            </a:r>
            <a:endParaRPr kumimoji="1" lang="en-US" altLang="zh-TW" sz="1200" dirty="0"/>
          </a:p>
          <a:p>
            <a:r>
              <a:rPr kumimoji="1" lang="zh-TW" altLang="en-US" sz="1200" dirty="0"/>
              <a:t>帳戶類別：個人</a:t>
            </a:r>
            <a:endParaRPr kumimoji="1" lang="en-US" altLang="zh-TW" sz="1200" dirty="0"/>
          </a:p>
          <a:p>
            <a:r>
              <a:rPr kumimoji="1" lang="zh-TW" altLang="en-US" sz="1200" dirty="0"/>
              <a:t>帳戶：目標</a:t>
            </a:r>
            <a:r>
              <a:rPr kumimoji="1" lang="en-US" altLang="zh-TW" sz="1200" dirty="0"/>
              <a:t>1</a:t>
            </a:r>
          </a:p>
          <a:p>
            <a:r>
              <a:rPr kumimoji="1" lang="zh-CN" altLang="en-US" sz="1200" dirty="0"/>
              <a:t>目標金額：</a:t>
            </a:r>
            <a:r>
              <a:rPr kumimoji="1" lang="en-US" altLang="zh-TW" sz="1200" dirty="0"/>
              <a:t>20000</a:t>
            </a:r>
            <a:endParaRPr kumimoji="1" lang="zh-TW" altLang="en-US" sz="1200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E5941C2B-5B80-EA4D-911A-16DDC9987872}"/>
              </a:ext>
            </a:extLst>
          </p:cNvPr>
          <p:cNvSpPr/>
          <p:nvPr/>
        </p:nvSpPr>
        <p:spPr>
          <a:xfrm>
            <a:off x="1122054" y="3917979"/>
            <a:ext cx="1895939" cy="573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個人存款目標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ADF219A-B6E9-3B49-A537-8CD6DA9B278A}"/>
              </a:ext>
            </a:extLst>
          </p:cNvPr>
          <p:cNvSpPr/>
          <p:nvPr/>
        </p:nvSpPr>
        <p:spPr>
          <a:xfrm>
            <a:off x="1122054" y="4745919"/>
            <a:ext cx="1895940" cy="573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家庭存款目標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6614A14-2C16-954D-A54E-5359BC72FCD8}"/>
              </a:ext>
            </a:extLst>
          </p:cNvPr>
          <p:cNvGrpSpPr/>
          <p:nvPr/>
        </p:nvGrpSpPr>
        <p:grpSpPr>
          <a:xfrm>
            <a:off x="3418598" y="2979247"/>
            <a:ext cx="2653616" cy="2922450"/>
            <a:chOff x="4734911" y="2961539"/>
            <a:chExt cx="3310758" cy="29224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F1B9820-80B9-894A-829A-DA4FAB8FF6F2}"/>
                </a:ext>
              </a:extLst>
            </p:cNvPr>
            <p:cNvSpPr/>
            <p:nvPr/>
          </p:nvSpPr>
          <p:spPr>
            <a:xfrm>
              <a:off x="4734911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CCD5A8C-3B6E-3D4B-BD0B-A2F941ECA601}"/>
                </a:ext>
              </a:extLst>
            </p:cNvPr>
            <p:cNvSpPr txBox="1"/>
            <p:nvPr/>
          </p:nvSpPr>
          <p:spPr>
            <a:xfrm>
              <a:off x="5265683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請選擇存款目標</a:t>
              </a:r>
            </a:p>
          </p:txBody>
        </p:sp>
        <p:sp>
          <p:nvSpPr>
            <p:cNvPr id="46" name="圓角矩形 45">
              <a:extLst>
                <a:ext uri="{FF2B5EF4-FFF2-40B4-BE49-F238E27FC236}">
                  <a16:creationId xmlns:a16="http://schemas.microsoft.com/office/drawing/2014/main" id="{38FBACB2-4583-0E4A-953A-8A4A1A5FBDF1}"/>
                </a:ext>
              </a:extLst>
            </p:cNvPr>
            <p:cNvSpPr/>
            <p:nvPr/>
          </p:nvSpPr>
          <p:spPr>
            <a:xfrm>
              <a:off x="5147442" y="4007246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DA6BEAC1-C380-A24F-8F13-8615644F1020}"/>
                </a:ext>
              </a:extLst>
            </p:cNvPr>
            <p:cNvSpPr/>
            <p:nvPr/>
          </p:nvSpPr>
          <p:spPr>
            <a:xfrm>
              <a:off x="5147442" y="4521876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8E37D3A0-68FB-B24F-A177-B757C0D99EB4}"/>
                </a:ext>
              </a:extLst>
            </p:cNvPr>
            <p:cNvSpPr/>
            <p:nvPr/>
          </p:nvSpPr>
          <p:spPr>
            <a:xfrm>
              <a:off x="5147442" y="5054170"/>
              <a:ext cx="2511971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</p:grp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184A5BBA-AA2F-514A-8FBB-7DB909137E85}"/>
              </a:ext>
            </a:extLst>
          </p:cNvPr>
          <p:cNvSpPr/>
          <p:nvPr/>
        </p:nvSpPr>
        <p:spPr>
          <a:xfrm>
            <a:off x="6469629" y="3984664"/>
            <a:ext cx="2013378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-</a:t>
            </a:r>
            <a:r>
              <a:rPr kumimoji="1" lang="zh-TW" altLang="en-US" dirty="0"/>
              <a:t>目標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24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設定模式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CAC54A-C0CF-41C8-9778-FF8EC4A94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63137" r="59044" b="19085"/>
          <a:stretch/>
        </p:blipFill>
        <p:spPr>
          <a:xfrm>
            <a:off x="735106" y="2617694"/>
            <a:ext cx="5271247" cy="18524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3A23149-22C4-4676-97A5-661AF307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7647" r="32794" b="54118"/>
          <a:stretch/>
        </p:blipFill>
        <p:spPr>
          <a:xfrm>
            <a:off x="6095999" y="2569605"/>
            <a:ext cx="5161673" cy="28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9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CFE2AAB-18F4-E448-9A76-346231ED1F78}"/>
              </a:ext>
            </a:extLst>
          </p:cNvPr>
          <p:cNvGrpSpPr/>
          <p:nvPr/>
        </p:nvGrpSpPr>
        <p:grpSpPr>
          <a:xfrm>
            <a:off x="810691" y="2961539"/>
            <a:ext cx="2498833" cy="2922450"/>
            <a:chOff x="1011622" y="2961539"/>
            <a:chExt cx="3310758" cy="29224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872D9AC-806A-1246-9B6C-B532D4738DF9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752E710-0EAF-9E40-B0E4-EB8AE22BBC95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顯示介面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BA726E8-5629-6449-8EF5-AEB25CFE8612}"/>
              </a:ext>
            </a:extLst>
          </p:cNvPr>
          <p:cNvGrpSpPr/>
          <p:nvPr/>
        </p:nvGrpSpPr>
        <p:grpSpPr>
          <a:xfrm>
            <a:off x="8743212" y="2953418"/>
            <a:ext cx="2638097" cy="2922450"/>
            <a:chOff x="3379843" y="2961539"/>
            <a:chExt cx="2638097" cy="292245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085F3A7-C3A6-3B4D-AC67-D3C0D922E00B}"/>
                </a:ext>
              </a:extLst>
            </p:cNvPr>
            <p:cNvGrpSpPr/>
            <p:nvPr/>
          </p:nvGrpSpPr>
          <p:grpSpPr>
            <a:xfrm>
              <a:off x="3379843" y="2961539"/>
              <a:ext cx="2638097" cy="2922450"/>
              <a:chOff x="6713978" y="2961539"/>
              <a:chExt cx="2638097" cy="292245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497F31F-050E-3240-ABCA-DA74543D2206}"/>
                  </a:ext>
                </a:extLst>
              </p:cNvPr>
              <p:cNvSpPr/>
              <p:nvPr/>
            </p:nvSpPr>
            <p:spPr>
              <a:xfrm>
                <a:off x="6713978" y="2961539"/>
                <a:ext cx="2638097" cy="29224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1EE2B8-4EAA-2A48-904F-ACD7E51459A8}"/>
                  </a:ext>
                </a:extLst>
              </p:cNvPr>
              <p:cNvSpPr txBox="1"/>
              <p:nvPr/>
            </p:nvSpPr>
            <p:spPr>
              <a:xfrm>
                <a:off x="7152785" y="3252466"/>
                <a:ext cx="1854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</a:rPr>
                  <a:t>顯示紀錄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0571DE7-2658-4848-8F67-6C93188A7B5F}"/>
                  </a:ext>
                </a:extLst>
              </p:cNvPr>
              <p:cNvSpPr/>
              <p:nvPr/>
            </p:nvSpPr>
            <p:spPr>
              <a:xfrm>
                <a:off x="7066441" y="3621798"/>
                <a:ext cx="2033386" cy="169799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en-US" altLang="zh-TW" sz="1200" dirty="0"/>
              </a:p>
              <a:p>
                <a:r>
                  <a:rPr kumimoji="1" lang="zh-TW" altLang="en-US" sz="1200" dirty="0"/>
                  <a:t>個人</a:t>
                </a:r>
                <a:r>
                  <a:rPr kumimoji="1" lang="en-US" altLang="zh-TW" sz="1200" dirty="0"/>
                  <a:t>-</a:t>
                </a:r>
                <a:r>
                  <a:rPr kumimoji="1" lang="zh-CN" altLang="en-US" sz="1200" dirty="0"/>
                  <a:t>目標</a:t>
                </a:r>
                <a:r>
                  <a:rPr kumimoji="1" lang="en-US" altLang="zh-TW" sz="1200" dirty="0"/>
                  <a:t>1</a:t>
                </a:r>
              </a:p>
              <a:p>
                <a:r>
                  <a:rPr kumimoji="1" lang="zh-CN" altLang="en-US" sz="1200" dirty="0"/>
                  <a:t>收入</a:t>
                </a:r>
                <a:r>
                  <a:rPr kumimoji="1" lang="en-US" altLang="zh-TW" sz="1200" dirty="0"/>
                  <a:t>:</a:t>
                </a:r>
              </a:p>
              <a:p>
                <a:pPr marL="228600" indent="-228600">
                  <a:buAutoNum type="arabicPeriod"/>
                </a:pPr>
                <a:r>
                  <a:rPr kumimoji="1" lang="en-US" altLang="zh-TW" sz="1200" dirty="0"/>
                  <a:t>1000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–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[</a:t>
                </a:r>
                <a:r>
                  <a:rPr kumimoji="1" lang="zh-CN" altLang="en-US" sz="1200" dirty="0"/>
                  <a:t>時間</a:t>
                </a:r>
                <a:r>
                  <a:rPr kumimoji="1" lang="en-US" altLang="zh-TW" sz="1200" dirty="0"/>
                  <a:t>]</a:t>
                </a:r>
              </a:p>
              <a:p>
                <a:pPr marL="228600" indent="-228600">
                  <a:buFontTx/>
                  <a:buAutoNum type="arabicPeriod"/>
                </a:pPr>
                <a:r>
                  <a:rPr kumimoji="1" lang="en-US" altLang="zh-TW" sz="1200" dirty="0"/>
                  <a:t>2300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–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[</a:t>
                </a:r>
                <a:r>
                  <a:rPr kumimoji="1" lang="zh-CN" altLang="en-US" sz="1200" dirty="0"/>
                  <a:t>時間</a:t>
                </a:r>
                <a:r>
                  <a:rPr kumimoji="1" lang="en-US" altLang="zh-TW" sz="1200" dirty="0"/>
                  <a:t>]</a:t>
                </a:r>
              </a:p>
              <a:p>
                <a:r>
                  <a:rPr kumimoji="1" lang="zh-CN" altLang="en-US" sz="1200" dirty="0"/>
                  <a:t>支出</a:t>
                </a:r>
                <a:r>
                  <a:rPr kumimoji="1" lang="en-US" altLang="zh-TW" sz="1200" dirty="0"/>
                  <a:t>:</a:t>
                </a:r>
              </a:p>
              <a:p>
                <a:pPr marL="228600" indent="-228600">
                  <a:buAutoNum type="arabicPeriod"/>
                </a:pPr>
                <a:r>
                  <a:rPr kumimoji="1" lang="en-US" altLang="zh-TW" sz="1200" dirty="0"/>
                  <a:t>1000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-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&lt;</a:t>
                </a:r>
                <a:r>
                  <a:rPr kumimoji="1" lang="zh-TW" altLang="en-US" sz="1200" dirty="0"/>
                  <a:t>食</a:t>
                </a:r>
                <a:r>
                  <a:rPr kumimoji="1" lang="en-US" altLang="zh-TW" sz="1200" dirty="0"/>
                  <a:t>&gt;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-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[</a:t>
                </a:r>
                <a:r>
                  <a:rPr kumimoji="1" lang="zh-CN" altLang="en-US" sz="1200" dirty="0"/>
                  <a:t>時間</a:t>
                </a:r>
                <a:r>
                  <a:rPr kumimoji="1" lang="en-US" altLang="zh-TW" sz="1200" dirty="0"/>
                  <a:t>]</a:t>
                </a:r>
              </a:p>
              <a:p>
                <a:pPr marL="228600" indent="-228600">
                  <a:buFontTx/>
                  <a:buAutoNum type="arabicPeriod"/>
                </a:pPr>
                <a:r>
                  <a:rPr kumimoji="1" lang="en-US" altLang="zh-TW" sz="1200" dirty="0"/>
                  <a:t>200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- &lt;</a:t>
                </a:r>
                <a:r>
                  <a:rPr kumimoji="1" lang="zh-CN" altLang="en-US" sz="1200" dirty="0"/>
                  <a:t>食</a:t>
                </a:r>
                <a:r>
                  <a:rPr kumimoji="1" lang="en-US" altLang="zh-TW" sz="1200" dirty="0"/>
                  <a:t>&gt;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-</a:t>
                </a:r>
                <a:r>
                  <a:rPr kumimoji="1" lang="zh-TW" altLang="en-US" sz="1200" dirty="0"/>
                  <a:t> </a:t>
                </a:r>
                <a:r>
                  <a:rPr kumimoji="1" lang="en-US" altLang="zh-TW" sz="1200" dirty="0"/>
                  <a:t>[</a:t>
                </a:r>
                <a:r>
                  <a:rPr kumimoji="1" lang="zh-CN" altLang="en-US" sz="1200" dirty="0"/>
                  <a:t>時間</a:t>
                </a:r>
                <a:r>
                  <a:rPr kumimoji="1" lang="en-US" altLang="zh-TW" sz="1200" dirty="0"/>
                  <a:t>]</a:t>
                </a:r>
              </a:p>
              <a:p>
                <a:pPr marL="228600" indent="-228600">
                  <a:buAutoNum type="arabicPeriod"/>
                </a:pPr>
                <a:endParaRPr kumimoji="1" lang="en-US" altLang="zh-TW" sz="1200" dirty="0"/>
              </a:p>
              <a:p>
                <a:endParaRPr kumimoji="1" lang="zh-TW" altLang="en-US" sz="1200" dirty="0"/>
              </a:p>
            </p:txBody>
          </p:sp>
        </p:grp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F2EE3DF5-BED8-214E-93E6-D571D14B72C1}"/>
                </a:ext>
              </a:extLst>
            </p:cNvPr>
            <p:cNvSpPr/>
            <p:nvPr/>
          </p:nvSpPr>
          <p:spPr>
            <a:xfrm>
              <a:off x="4247949" y="5417223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離開</a:t>
              </a:r>
            </a:p>
          </p:txBody>
        </p:sp>
      </p:grp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F421EF0F-99C8-D843-8E76-74CE386212D8}"/>
              </a:ext>
            </a:extLst>
          </p:cNvPr>
          <p:cNvSpPr/>
          <p:nvPr/>
        </p:nvSpPr>
        <p:spPr>
          <a:xfrm>
            <a:off x="1141574" y="386009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顯示紀錄</a:t>
            </a:r>
            <a:endParaRPr kumimoji="1" lang="zh-TW" altLang="en-US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2F5E1424-E8B2-BE45-9402-19F245C51E09}"/>
              </a:ext>
            </a:extLst>
          </p:cNvPr>
          <p:cNvSpPr/>
          <p:nvPr/>
        </p:nvSpPr>
        <p:spPr>
          <a:xfrm>
            <a:off x="1141574" y="437472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目標達成率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B8EC6BD-2AEF-EB44-B55A-CC28C7934B6C}"/>
              </a:ext>
            </a:extLst>
          </p:cNvPr>
          <p:cNvSpPr/>
          <p:nvPr/>
        </p:nvSpPr>
        <p:spPr>
          <a:xfrm>
            <a:off x="1141574" y="4907023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家庭貢獻度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B2CBFAE-9180-1249-823F-87850252A14C}"/>
              </a:ext>
            </a:extLst>
          </p:cNvPr>
          <p:cNvGrpSpPr/>
          <p:nvPr/>
        </p:nvGrpSpPr>
        <p:grpSpPr>
          <a:xfrm>
            <a:off x="3388743" y="2953418"/>
            <a:ext cx="2498833" cy="2922450"/>
            <a:chOff x="1011622" y="2961539"/>
            <a:chExt cx="3310758" cy="292245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6BAB64A-4A11-054C-A703-000EA52252D8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0C69B98-B122-3943-8983-011BEDBFC63D}"/>
                </a:ext>
              </a:extLst>
            </p:cNvPr>
            <p:cNvSpPr txBox="1"/>
            <p:nvPr/>
          </p:nvSpPr>
          <p:spPr>
            <a:xfrm>
              <a:off x="1542394" y="3252466"/>
              <a:ext cx="2249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顯示紀錄</a:t>
              </a:r>
            </a:p>
          </p:txBody>
        </p:sp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33771787-BD3F-0541-BA45-6492315BA363}"/>
                </a:ext>
              </a:extLst>
            </p:cNvPr>
            <p:cNvSpPr/>
            <p:nvPr/>
          </p:nvSpPr>
          <p:spPr>
            <a:xfrm>
              <a:off x="1424153" y="3917979"/>
              <a:ext cx="2511971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個人帳戶</a:t>
              </a:r>
            </a:p>
          </p:txBody>
        </p:sp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10A2E29B-A8B1-EB43-AF3E-2EEF5ACCBA93}"/>
                </a:ext>
              </a:extLst>
            </p:cNvPr>
            <p:cNvSpPr/>
            <p:nvPr/>
          </p:nvSpPr>
          <p:spPr>
            <a:xfrm>
              <a:off x="1424153" y="4745919"/>
              <a:ext cx="2511972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家庭帳戶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0C38CDE-18C9-474A-8509-A01114342F4B}"/>
              </a:ext>
            </a:extLst>
          </p:cNvPr>
          <p:cNvGrpSpPr/>
          <p:nvPr/>
        </p:nvGrpSpPr>
        <p:grpSpPr>
          <a:xfrm>
            <a:off x="6010377" y="2953418"/>
            <a:ext cx="2653616" cy="2922450"/>
            <a:chOff x="4573303" y="2947677"/>
            <a:chExt cx="2653616" cy="2922450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E387BB7B-0465-9545-9912-1D95C682D4CA}"/>
                </a:ext>
              </a:extLst>
            </p:cNvPr>
            <p:cNvGrpSpPr/>
            <p:nvPr/>
          </p:nvGrpSpPr>
          <p:grpSpPr>
            <a:xfrm>
              <a:off x="4573303" y="2947677"/>
              <a:ext cx="2653616" cy="2922450"/>
              <a:chOff x="4734911" y="2961539"/>
              <a:chExt cx="3310758" cy="292245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F81F9DA-456E-FD4B-A4BD-0EC46BE86846}"/>
                  </a:ext>
                </a:extLst>
              </p:cNvPr>
              <p:cNvSpPr/>
              <p:nvPr/>
            </p:nvSpPr>
            <p:spPr>
              <a:xfrm>
                <a:off x="4734911" y="2961539"/>
                <a:ext cx="3310758" cy="29224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288D2CC-31FB-2C44-8E26-91A9E2CAF948}"/>
                  </a:ext>
                </a:extLst>
              </p:cNvPr>
              <p:cNvSpPr txBox="1"/>
              <p:nvPr/>
            </p:nvSpPr>
            <p:spPr>
              <a:xfrm>
                <a:off x="5265683" y="3252466"/>
                <a:ext cx="22492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</a:rPr>
                  <a:t>顯示紀錄</a:t>
                </a:r>
              </a:p>
            </p:txBody>
          </p:sp>
        </p:grpSp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7CCCF23B-7671-C544-A60A-A15BDD763FB0}"/>
                </a:ext>
              </a:extLst>
            </p:cNvPr>
            <p:cNvSpPr/>
            <p:nvPr/>
          </p:nvSpPr>
          <p:spPr>
            <a:xfrm>
              <a:off x="4905385" y="3920808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43" name="圓角矩形 42">
              <a:extLst>
                <a:ext uri="{FF2B5EF4-FFF2-40B4-BE49-F238E27FC236}">
                  <a16:creationId xmlns:a16="http://schemas.microsoft.com/office/drawing/2014/main" id="{F9E4BC76-EFA9-E549-A293-8FE0BE3D33F6}"/>
                </a:ext>
              </a:extLst>
            </p:cNvPr>
            <p:cNvSpPr/>
            <p:nvPr/>
          </p:nvSpPr>
          <p:spPr>
            <a:xfrm>
              <a:off x="4905385" y="4435438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1EC930CE-9FC4-3046-995F-BBB67E6D0801}"/>
                </a:ext>
              </a:extLst>
            </p:cNvPr>
            <p:cNvSpPr/>
            <p:nvPr/>
          </p:nvSpPr>
          <p:spPr>
            <a:xfrm>
              <a:off x="4905385" y="4967732"/>
              <a:ext cx="2013378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863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6C77E8-22A3-447B-90C6-8BB7DF8FF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30" t="12547" r="32426" b="54249"/>
          <a:stretch/>
        </p:blipFill>
        <p:spPr>
          <a:xfrm>
            <a:off x="928278" y="2669058"/>
            <a:ext cx="5167722" cy="33230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87A3ED-7093-4F6E-8DAC-9BB20E034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7" t="19444" r="32656" b="41111"/>
          <a:stretch/>
        </p:blipFill>
        <p:spPr>
          <a:xfrm>
            <a:off x="6353175" y="2480661"/>
            <a:ext cx="4820210" cy="36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CFE2AAB-18F4-E448-9A76-346231ED1F78}"/>
              </a:ext>
            </a:extLst>
          </p:cNvPr>
          <p:cNvGrpSpPr/>
          <p:nvPr/>
        </p:nvGrpSpPr>
        <p:grpSpPr>
          <a:xfrm>
            <a:off x="810691" y="2961539"/>
            <a:ext cx="2498833" cy="2922450"/>
            <a:chOff x="1011622" y="2961539"/>
            <a:chExt cx="3310758" cy="29224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872D9AC-806A-1246-9B6C-B532D4738DF9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752E710-0EAF-9E40-B0E4-EB8AE22BBC95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設定介面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085F3A7-C3A6-3B4D-AC67-D3C0D922E00B}"/>
              </a:ext>
            </a:extLst>
          </p:cNvPr>
          <p:cNvGrpSpPr/>
          <p:nvPr/>
        </p:nvGrpSpPr>
        <p:grpSpPr>
          <a:xfrm>
            <a:off x="3910696" y="2977746"/>
            <a:ext cx="2638097" cy="2922450"/>
            <a:chOff x="6713978" y="2961539"/>
            <a:chExt cx="2638097" cy="292245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97F31F-050E-3240-ABCA-DA74543D2206}"/>
                </a:ext>
              </a:extLst>
            </p:cNvPr>
            <p:cNvSpPr/>
            <p:nvPr/>
          </p:nvSpPr>
          <p:spPr>
            <a:xfrm>
              <a:off x="6713978" y="2961539"/>
              <a:ext cx="2638097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E1EE2B8-4EAA-2A48-904F-ACD7E51459A8}"/>
                </a:ext>
              </a:extLst>
            </p:cNvPr>
            <p:cNvSpPr txBox="1"/>
            <p:nvPr/>
          </p:nvSpPr>
          <p:spPr>
            <a:xfrm>
              <a:off x="7152785" y="3252466"/>
              <a:ext cx="1854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目標達成率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0571DE7-2658-4848-8F67-6C93188A7B5F}"/>
                </a:ext>
              </a:extLst>
            </p:cNvPr>
            <p:cNvSpPr/>
            <p:nvPr/>
          </p:nvSpPr>
          <p:spPr>
            <a:xfrm>
              <a:off x="7066441" y="3723468"/>
              <a:ext cx="2033386" cy="174191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200" dirty="0"/>
                <a:t>家庭：</a:t>
              </a:r>
              <a:endParaRPr kumimoji="1" lang="en-US" altLang="zh-CN" sz="1200" dirty="0"/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1</a:t>
              </a:r>
              <a:r>
                <a:rPr kumimoji="1" lang="zh-TW" altLang="en-US" sz="1200" dirty="0"/>
                <a:t> </a:t>
              </a:r>
              <a:r>
                <a:rPr kumimoji="1" lang="en-US" altLang="zh-TW" sz="1200" dirty="0"/>
                <a:t>:</a:t>
              </a:r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金額</a:t>
              </a:r>
              <a:r>
                <a:rPr kumimoji="1" lang="en-US" altLang="zh-TW" sz="1200" dirty="0"/>
                <a:t>/</a:t>
              </a:r>
              <a:r>
                <a:rPr kumimoji="1" lang="zh-CN" altLang="en-US" sz="1200" dirty="0"/>
                <a:t>目標</a:t>
              </a:r>
              <a:r>
                <a:rPr kumimoji="1" lang="zh-TW" altLang="en-US" sz="1200" dirty="0"/>
                <a:t> </a:t>
              </a:r>
              <a:r>
                <a:rPr kumimoji="1" lang="en-US" altLang="zh-TW" sz="1200" dirty="0"/>
                <a:t>(10%)</a:t>
              </a:r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2</a:t>
              </a:r>
              <a:r>
                <a:rPr kumimoji="1" lang="zh-TW" altLang="en-US" sz="1200" dirty="0"/>
                <a:t> </a:t>
              </a:r>
              <a:endParaRPr kumimoji="1" lang="en-US" altLang="zh-CN" sz="1200" dirty="0"/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3</a:t>
              </a:r>
            </a:p>
            <a:p>
              <a:r>
                <a:rPr kumimoji="1" lang="zh-CN" altLang="en-US" sz="1200" dirty="0"/>
                <a:t>個人：</a:t>
              </a:r>
              <a:endParaRPr kumimoji="1" lang="en-US" altLang="zh-TW" sz="1200" dirty="0"/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1</a:t>
              </a:r>
              <a:r>
                <a:rPr kumimoji="1" lang="zh-TW" altLang="en-US" sz="1200" dirty="0"/>
                <a:t> </a:t>
              </a:r>
              <a:r>
                <a:rPr kumimoji="1" lang="en-US" altLang="zh-TW" sz="1200" dirty="0"/>
                <a:t>:</a:t>
              </a:r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金額</a:t>
              </a:r>
              <a:r>
                <a:rPr kumimoji="1" lang="en-US" altLang="zh-TW" sz="1200" dirty="0"/>
                <a:t>/</a:t>
              </a:r>
              <a:r>
                <a:rPr kumimoji="1" lang="zh-CN" altLang="en-US" sz="1200" dirty="0"/>
                <a:t>目標</a:t>
              </a:r>
              <a:r>
                <a:rPr kumimoji="1" lang="zh-TW" altLang="en-US" sz="1200" dirty="0"/>
                <a:t> </a:t>
              </a:r>
              <a:r>
                <a:rPr kumimoji="1" lang="en-US" altLang="zh-TW" sz="1200" dirty="0"/>
                <a:t>(30%)</a:t>
              </a:r>
              <a:endParaRPr kumimoji="1" lang="en-US" altLang="zh-CN" sz="1200" dirty="0"/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2</a:t>
              </a:r>
              <a:endParaRPr kumimoji="1" lang="en-US" altLang="zh-CN" sz="1200" dirty="0"/>
            </a:p>
            <a:p>
              <a:r>
                <a:rPr kumimoji="1" lang="zh-TW" altLang="en-US" sz="1200" dirty="0"/>
                <a:t> </a:t>
              </a:r>
              <a:r>
                <a:rPr kumimoji="1" lang="zh-CN" altLang="en-US" sz="1200" dirty="0"/>
                <a:t>目標</a:t>
              </a:r>
              <a:r>
                <a:rPr kumimoji="1" lang="en-US" altLang="zh-TW" sz="1200" dirty="0"/>
                <a:t>3</a:t>
              </a:r>
              <a:endParaRPr kumimoji="1" lang="zh-TW" altLang="en-US" sz="1200" dirty="0"/>
            </a:p>
          </p:txBody>
        </p:sp>
      </p:grp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F421EF0F-99C8-D843-8E76-74CE386212D8}"/>
              </a:ext>
            </a:extLst>
          </p:cNvPr>
          <p:cNvSpPr/>
          <p:nvPr/>
        </p:nvSpPr>
        <p:spPr>
          <a:xfrm>
            <a:off x="1141574" y="386009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顯示紀錄</a:t>
            </a:r>
            <a:endParaRPr kumimoji="1" lang="zh-TW" altLang="en-US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2F5E1424-E8B2-BE45-9402-19F245C51E09}"/>
              </a:ext>
            </a:extLst>
          </p:cNvPr>
          <p:cNvSpPr/>
          <p:nvPr/>
        </p:nvSpPr>
        <p:spPr>
          <a:xfrm>
            <a:off x="1141574" y="437472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目標達成率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B8EC6BD-2AEF-EB44-B55A-CC28C7934B6C}"/>
              </a:ext>
            </a:extLst>
          </p:cNvPr>
          <p:cNvSpPr/>
          <p:nvPr/>
        </p:nvSpPr>
        <p:spPr>
          <a:xfrm>
            <a:off x="1141574" y="4907023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家庭貢獻度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F5D24476-1749-EC4E-9717-DDD61BD0BC9F}"/>
              </a:ext>
            </a:extLst>
          </p:cNvPr>
          <p:cNvSpPr/>
          <p:nvPr/>
        </p:nvSpPr>
        <p:spPr>
          <a:xfrm>
            <a:off x="4803406" y="5520274"/>
            <a:ext cx="996112" cy="308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離開</a:t>
            </a:r>
          </a:p>
        </p:txBody>
      </p:sp>
    </p:spTree>
    <p:extLst>
      <p:ext uri="{BB962C8B-B14F-4D97-AF65-F5344CB8AC3E}">
        <p14:creationId xmlns:p14="http://schemas.microsoft.com/office/powerpoint/2010/main" val="2056563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AB3FB5-AC3B-48B9-87C8-D70840EB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30" t="23921" r="35882" b="41177"/>
          <a:stretch/>
        </p:blipFill>
        <p:spPr>
          <a:xfrm>
            <a:off x="3817554" y="2519083"/>
            <a:ext cx="4556891" cy="34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12FBC-CA40-41EF-8407-96E09958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CB9A31-25B6-4908-94E6-9B4C4D37E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使用者方面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擁有為家庭奉獻的機會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仍能保有自己的隱私，能存想存的私房錢，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b="1" dirty="0"/>
              <a:t>家庭方面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展現每個使用者對家庭的貢獻程度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展現目前家庭的財務狀況 （目標達成率）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254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CFE2AAB-18F4-E448-9A76-346231ED1F78}"/>
              </a:ext>
            </a:extLst>
          </p:cNvPr>
          <p:cNvGrpSpPr/>
          <p:nvPr/>
        </p:nvGrpSpPr>
        <p:grpSpPr>
          <a:xfrm>
            <a:off x="810691" y="2961539"/>
            <a:ext cx="2498833" cy="2922450"/>
            <a:chOff x="1011622" y="2961539"/>
            <a:chExt cx="3310758" cy="29224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872D9AC-806A-1246-9B6C-B532D4738DF9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752E710-0EAF-9E40-B0E4-EB8AE22BBC95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設定介面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DB7E969-E727-4446-99C6-9E681304A791}"/>
              </a:ext>
            </a:extLst>
          </p:cNvPr>
          <p:cNvGrpSpPr/>
          <p:nvPr/>
        </p:nvGrpSpPr>
        <p:grpSpPr>
          <a:xfrm>
            <a:off x="4032521" y="2919495"/>
            <a:ext cx="2638097" cy="2922450"/>
            <a:chOff x="3379843" y="2961539"/>
            <a:chExt cx="2638097" cy="292245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C5A8656-448B-4746-BFCF-27BAFCA57554}"/>
                </a:ext>
              </a:extLst>
            </p:cNvPr>
            <p:cNvGrpSpPr/>
            <p:nvPr/>
          </p:nvGrpSpPr>
          <p:grpSpPr>
            <a:xfrm>
              <a:off x="3379843" y="2961539"/>
              <a:ext cx="2638097" cy="2922450"/>
              <a:chOff x="6713978" y="2961539"/>
              <a:chExt cx="2638097" cy="292245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CFD387C-2F9B-5749-9064-61D93F81BF9A}"/>
                  </a:ext>
                </a:extLst>
              </p:cNvPr>
              <p:cNvSpPr/>
              <p:nvPr/>
            </p:nvSpPr>
            <p:spPr>
              <a:xfrm>
                <a:off x="6713978" y="2961539"/>
                <a:ext cx="2638097" cy="292245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5BDC3909-883E-5C4E-9B73-AE2F4F4BEEBB}"/>
                  </a:ext>
                </a:extLst>
              </p:cNvPr>
              <p:cNvSpPr txBox="1"/>
              <p:nvPr/>
            </p:nvSpPr>
            <p:spPr>
              <a:xfrm>
                <a:off x="7105671" y="3212831"/>
                <a:ext cx="1854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b="1" dirty="0">
                    <a:solidFill>
                      <a:schemeClr val="bg1"/>
                    </a:solidFill>
                  </a:rPr>
                  <a:t>家庭貢獻度</a:t>
                </a:r>
              </a:p>
            </p:txBody>
          </p:sp>
        </p:grp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83346D8C-48EF-D545-B6B1-E2C5C29B0143}"/>
                </a:ext>
              </a:extLst>
            </p:cNvPr>
            <p:cNvSpPr/>
            <p:nvPr/>
          </p:nvSpPr>
          <p:spPr>
            <a:xfrm>
              <a:off x="4137774" y="5446923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離開</a:t>
              </a:r>
            </a:p>
          </p:txBody>
        </p:sp>
      </p:grp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F421EF0F-99C8-D843-8E76-74CE386212D8}"/>
              </a:ext>
            </a:extLst>
          </p:cNvPr>
          <p:cNvSpPr/>
          <p:nvPr/>
        </p:nvSpPr>
        <p:spPr>
          <a:xfrm>
            <a:off x="1141574" y="386009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顯示紀錄</a:t>
            </a:r>
            <a:endParaRPr kumimoji="1" lang="zh-TW" altLang="en-US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2F5E1424-E8B2-BE45-9402-19F245C51E09}"/>
              </a:ext>
            </a:extLst>
          </p:cNvPr>
          <p:cNvSpPr/>
          <p:nvPr/>
        </p:nvSpPr>
        <p:spPr>
          <a:xfrm>
            <a:off x="1141574" y="4374729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目標達成率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B8EC6BD-2AEF-EB44-B55A-CC28C7934B6C}"/>
              </a:ext>
            </a:extLst>
          </p:cNvPr>
          <p:cNvSpPr/>
          <p:nvPr/>
        </p:nvSpPr>
        <p:spPr>
          <a:xfrm>
            <a:off x="1141574" y="4907023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家庭貢獻度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DE583A-A35B-5E48-AAF9-9C46C72FDFA2}"/>
              </a:ext>
            </a:extLst>
          </p:cNvPr>
          <p:cNvSpPr/>
          <p:nvPr/>
        </p:nvSpPr>
        <p:spPr>
          <a:xfrm>
            <a:off x="4334877" y="3597343"/>
            <a:ext cx="2033386" cy="17419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200" dirty="0"/>
              <a:t>家庭：</a:t>
            </a:r>
            <a:endParaRPr kumimoji="1" lang="en-US" altLang="zh-CN" sz="1200" dirty="0"/>
          </a:p>
          <a:p>
            <a:r>
              <a:rPr kumimoji="1" lang="zh-TW" altLang="en-US" sz="1200" dirty="0"/>
              <a:t> </a:t>
            </a:r>
            <a:r>
              <a:rPr kumimoji="1" lang="zh-CN" altLang="en-US" sz="1200" dirty="0"/>
              <a:t>目標</a:t>
            </a:r>
            <a:r>
              <a:rPr kumimoji="1" lang="en-US" altLang="zh-TW" sz="1200" dirty="0"/>
              <a:t>1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</a:p>
          <a:p>
            <a:r>
              <a:rPr kumimoji="1" lang="en-US" altLang="zh-TW" sz="1200" dirty="0"/>
              <a:t>	</a:t>
            </a:r>
            <a:r>
              <a:rPr kumimoji="1" lang="zh-CN" altLang="en-US" sz="1200" dirty="0"/>
              <a:t>使用者</a:t>
            </a:r>
            <a:r>
              <a:rPr kumimoji="1" lang="en-US" altLang="zh-TW" sz="1200" dirty="0"/>
              <a:t>1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20%</a:t>
            </a:r>
          </a:p>
          <a:p>
            <a:r>
              <a:rPr kumimoji="1" lang="en-US" altLang="zh-TW" sz="1200" dirty="0"/>
              <a:t>	</a:t>
            </a:r>
            <a:r>
              <a:rPr kumimoji="1" lang="zh-CN" altLang="en-US" sz="1200" dirty="0"/>
              <a:t>使用者</a:t>
            </a:r>
            <a:r>
              <a:rPr kumimoji="1" lang="en-US" altLang="zh-TW" sz="1200" dirty="0"/>
              <a:t>2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80%</a:t>
            </a:r>
            <a:r>
              <a:rPr kumimoji="1" lang="zh-TW" altLang="en-US" sz="1200" dirty="0"/>
              <a:t>  </a:t>
            </a:r>
            <a:endParaRPr kumimoji="1" lang="en-US" altLang="zh-TW" sz="1200" dirty="0"/>
          </a:p>
          <a:p>
            <a:r>
              <a:rPr kumimoji="1" lang="zh-TW" altLang="en-US" sz="1200" dirty="0"/>
              <a:t> </a:t>
            </a:r>
            <a:r>
              <a:rPr kumimoji="1" lang="zh-CN" altLang="en-US" sz="1200" dirty="0"/>
              <a:t>目標</a:t>
            </a:r>
            <a:r>
              <a:rPr kumimoji="1" lang="en-US" altLang="zh-TW" sz="1200" dirty="0"/>
              <a:t>2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</a:p>
          <a:p>
            <a:r>
              <a:rPr kumimoji="1" lang="en-US" altLang="zh-TW" sz="1200" dirty="0"/>
              <a:t>	</a:t>
            </a:r>
            <a:r>
              <a:rPr kumimoji="1" lang="zh-CN" altLang="en-US" sz="1200" dirty="0"/>
              <a:t>使用者</a:t>
            </a:r>
            <a:r>
              <a:rPr kumimoji="1" lang="en-US" altLang="zh-TW" sz="1200" dirty="0"/>
              <a:t>1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40%</a:t>
            </a:r>
          </a:p>
          <a:p>
            <a:r>
              <a:rPr kumimoji="1" lang="en-US" altLang="zh-TW" sz="1200" dirty="0"/>
              <a:t>	</a:t>
            </a:r>
            <a:r>
              <a:rPr kumimoji="1" lang="zh-CN" altLang="en-US" sz="1200" dirty="0"/>
              <a:t>使用者</a:t>
            </a:r>
            <a:r>
              <a:rPr kumimoji="1" lang="en-US" altLang="zh-TW" sz="1200" dirty="0"/>
              <a:t>2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: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60%</a:t>
            </a:r>
            <a:r>
              <a:rPr kumimoji="1" lang="zh-TW" altLang="en-US" sz="1200" dirty="0"/>
              <a:t>  </a:t>
            </a:r>
            <a:endParaRPr kumimoji="1" lang="en-US" altLang="zh-TW" sz="1200" dirty="0"/>
          </a:p>
          <a:p>
            <a:r>
              <a:rPr kumimoji="1" lang="zh-TW" altLang="en-US" sz="1200" dirty="0"/>
              <a:t> </a:t>
            </a:r>
            <a:r>
              <a:rPr kumimoji="1" lang="zh-CN" altLang="en-US" sz="1200" dirty="0"/>
              <a:t>目標</a:t>
            </a:r>
            <a:r>
              <a:rPr kumimoji="1" lang="en-US" altLang="zh-TW" sz="1200" dirty="0"/>
              <a:t>3:</a:t>
            </a:r>
          </a:p>
        </p:txBody>
      </p:sp>
    </p:spTree>
    <p:extLst>
      <p:ext uri="{BB962C8B-B14F-4D97-AF65-F5344CB8AC3E}">
        <p14:creationId xmlns:p14="http://schemas.microsoft.com/office/powerpoint/2010/main" val="135155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顯示模式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E29141-4859-4C52-A62C-40832A647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12917" r="69531" b="49028"/>
          <a:stretch/>
        </p:blipFill>
        <p:spPr>
          <a:xfrm>
            <a:off x="3695700" y="2495549"/>
            <a:ext cx="4343216" cy="374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9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12FBC-CA40-41EF-8407-96E09958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CB9A31-25B6-4908-94E6-9B4C4D37E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導入理財分析的觀念，規劃每日存錢目標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與隨身裝置配合，方便隨時記錄交易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做成圖形化見面，搭配觸控面板，以提升操作方便性等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005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F12FBC-CA40-41EF-8407-96E09958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CB9A31-25B6-4908-94E6-9B4C4D37E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b="1" dirty="0"/>
              <a:t>使用者方面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計算此使用者的目標存款紀錄、目標提款紀錄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計算此使用者的目標存款達成率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b="1" dirty="0"/>
              <a:t>家庭方面</a:t>
            </a:r>
            <a:r>
              <a:rPr lang="en-US" altLang="zh-TW" b="1" dirty="0"/>
              <a:t>: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計算家庭的目標存款紀錄、目標提款紀錄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計算各使用者對家庭</a:t>
            </a:r>
            <a:r>
              <a:rPr lang="zh-CN" altLang="en-US" dirty="0"/>
              <a:t>帳戶的貢獻度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計算家庭目標達成率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11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F5645-8DFE-4EA1-84EC-5F2864D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EFEBBE-E762-44D7-8700-2FA37CF96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65295"/>
            <a:ext cx="9601196" cy="3872752"/>
          </a:xfrm>
        </p:spPr>
        <p:txBody>
          <a:bodyPr>
            <a:normAutofit/>
          </a:bodyPr>
          <a:lstStyle/>
          <a:p>
            <a:r>
              <a:rPr lang="en-US" altLang="zh-TW" sz="2000" b="1" dirty="0"/>
              <a:t>Clients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Ubuntu 16.04.4</a:t>
            </a:r>
          </a:p>
          <a:p>
            <a:endParaRPr lang="en-US" altLang="zh-TW" sz="2000" dirty="0"/>
          </a:p>
          <a:p>
            <a:r>
              <a:rPr lang="en-US" altLang="zh-TW" sz="2000" b="1" dirty="0"/>
              <a:t>Server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Creator_PXA-270</a:t>
            </a:r>
            <a:r>
              <a:rPr lang="zh-TW" altLang="en-US" sz="2000" dirty="0"/>
              <a:t> </a:t>
            </a:r>
            <a:r>
              <a:rPr lang="en-US" altLang="zh-TW" sz="2000" dirty="0"/>
              <a:t>(Development board)</a:t>
            </a:r>
            <a:br>
              <a:rPr lang="en-US" altLang="zh-TW" sz="2000" dirty="0"/>
            </a:br>
            <a:endParaRPr lang="en-US" altLang="zh-TW" sz="2000" dirty="0"/>
          </a:p>
          <a:p>
            <a:r>
              <a:rPr lang="en-US" altLang="zh-TW" sz="2000" b="1" dirty="0"/>
              <a:t>Linux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kernel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2.6.15.3</a:t>
            </a:r>
            <a:r>
              <a:rPr lang="zh-TW" altLang="en-US" sz="2000" dirty="0"/>
              <a:t> </a:t>
            </a:r>
            <a:r>
              <a:rPr lang="en-US" altLang="zh-TW" sz="2000" dirty="0"/>
              <a:t>kernel</a:t>
            </a:r>
            <a:r>
              <a:rPr lang="zh-TW" altLang="en-US" sz="2000" dirty="0"/>
              <a:t> </a:t>
            </a:r>
            <a:r>
              <a:rPr lang="en-US" altLang="zh-TW" sz="2000" dirty="0"/>
              <a:t>for</a:t>
            </a:r>
            <a:r>
              <a:rPr lang="zh-TW" altLang="en-US" sz="2000" dirty="0"/>
              <a:t> </a:t>
            </a:r>
            <a:r>
              <a:rPr lang="en-US" altLang="zh-TW" sz="2000" dirty="0"/>
              <a:t>Creator-PXA270</a:t>
            </a:r>
          </a:p>
          <a:p>
            <a:endParaRPr lang="en-US" altLang="zh-TW" sz="2000" dirty="0"/>
          </a:p>
          <a:p>
            <a:endParaRPr lang="en-US" altLang="zh-TW" sz="2000" dirty="0">
              <a:solidFill>
                <a:schemeClr val="tx1"/>
              </a:solidFill>
            </a:endParaRPr>
          </a:p>
          <a:p>
            <a:endParaRPr lang="zh-TW" altLang="en-US" sz="2000" dirty="0">
              <a:solidFill>
                <a:schemeClr val="tx1"/>
              </a:solidFill>
            </a:endParaRPr>
          </a:p>
          <a:p>
            <a:endParaRPr lang="en-US" altLang="zh-TW" sz="2000" dirty="0">
              <a:solidFill>
                <a:schemeClr val="tx1"/>
              </a:solidFill>
            </a:endParaRPr>
          </a:p>
          <a:p>
            <a:endParaRPr lang="zh-TW" altLang="en-US" sz="2000" dirty="0">
              <a:solidFill>
                <a:schemeClr val="tx1"/>
              </a:solidFill>
            </a:endParaRPr>
          </a:p>
          <a:p>
            <a:endParaRPr lang="en-US" altLang="zh-TW" sz="2000" dirty="0">
              <a:solidFill>
                <a:schemeClr val="tx1"/>
              </a:solidFill>
            </a:endParaRPr>
          </a:p>
          <a:p>
            <a:endParaRPr lang="zh-TW" altLang="en-US" sz="2000" dirty="0">
              <a:solidFill>
                <a:schemeClr val="tx1"/>
              </a:solidFill>
            </a:endParaRPr>
          </a:p>
          <a:p>
            <a:endParaRPr lang="en-US" altLang="zh-TW" sz="2000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67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C8E64-7828-5C43-89EF-1865D41B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/>
              <a:t>軟體架構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DCC24C-3D87-CA47-BFFA-9841E26F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/>
              <a:t>Socket:</a:t>
            </a:r>
            <a:r>
              <a:rPr kumimoji="1" lang="zh-TW" altLang="en-US" dirty="0"/>
              <a:t> </a:t>
            </a:r>
            <a:r>
              <a:rPr lang="en-US" altLang="zh-TW" dirty="0"/>
              <a:t>Server vs Client</a:t>
            </a:r>
            <a:endParaRPr kumimoji="1" lang="en-US" altLang="zh-TW" dirty="0"/>
          </a:p>
          <a:p>
            <a:r>
              <a:rPr kumimoji="1" lang="en-US" altLang="zh-TW" b="1" dirty="0"/>
              <a:t>Multi-process:</a:t>
            </a:r>
            <a:r>
              <a:rPr kumimoji="1" lang="zh-TW" altLang="en-US" b="1" dirty="0"/>
              <a:t> </a:t>
            </a:r>
            <a:r>
              <a:rPr lang="zh-TW" altLang="en-US" dirty="0">
                <a:latin typeface="+mn-ea"/>
              </a:rPr>
              <a:t>用</a:t>
            </a:r>
            <a:r>
              <a:rPr lang="en-US" altLang="zh-TW" dirty="0">
                <a:latin typeface="+mn-ea"/>
              </a:rPr>
              <a:t>fork</a:t>
            </a:r>
            <a:r>
              <a:rPr lang="zh-CN" altLang="en-US" dirty="0">
                <a:latin typeface="+mn-ea"/>
              </a:rPr>
              <a:t>開啟多個</a:t>
            </a:r>
            <a:r>
              <a:rPr lang="en-US" altLang="zh-TW" dirty="0">
                <a:latin typeface="+mn-ea"/>
              </a:rPr>
              <a:t>client</a:t>
            </a:r>
            <a:r>
              <a:rPr lang="zh-CN" altLang="en-US" dirty="0">
                <a:latin typeface="+mn-ea"/>
              </a:rPr>
              <a:t>端，使</a:t>
            </a:r>
            <a:r>
              <a:rPr lang="en-US" altLang="zh-TW" dirty="0">
                <a:latin typeface="+mn-ea"/>
              </a:rPr>
              <a:t>server</a:t>
            </a:r>
            <a:r>
              <a:rPr lang="zh-CN" altLang="en-US" dirty="0">
                <a:latin typeface="+mn-ea"/>
              </a:rPr>
              <a:t>端可同時服務多個使用者，並讓各使用者的操作不會互相干擾。</a:t>
            </a:r>
            <a:endParaRPr kumimoji="1" lang="en-US" altLang="zh-TW" dirty="0">
              <a:latin typeface="+mn-ea"/>
            </a:endParaRPr>
          </a:p>
          <a:p>
            <a:r>
              <a:rPr kumimoji="1" lang="en-US" altLang="zh-TW" b="1" dirty="0"/>
              <a:t>Shared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memory</a:t>
            </a:r>
            <a:r>
              <a:rPr kumimoji="1" lang="en-US" altLang="zh-TW" b="1" dirty="0">
                <a:latin typeface="BiauKai" panose="02010601000101010101" pitchFamily="2" charset="-120"/>
                <a:ea typeface="BiauKai" panose="02010601000101010101" pitchFamily="2" charset="-120"/>
              </a:rPr>
              <a:t>:</a:t>
            </a:r>
            <a:r>
              <a:rPr kumimoji="1" lang="zh-TW" altLang="en-US" b="1" dirty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kumimoji="1" lang="zh-TW" altLang="en-US" dirty="0">
                <a:latin typeface="+mn-ea"/>
              </a:rPr>
              <a:t>處理不同</a:t>
            </a:r>
            <a:r>
              <a:rPr kumimoji="1" lang="en-US" altLang="zh-TW" dirty="0">
                <a:latin typeface="+mn-ea"/>
              </a:rPr>
              <a:t>Client</a:t>
            </a:r>
            <a:r>
              <a:rPr kumimoji="1" lang="zh-CN" altLang="en-US" dirty="0">
                <a:latin typeface="+mn-ea"/>
              </a:rPr>
              <a:t>間的資料同步問題</a:t>
            </a:r>
            <a:endParaRPr kumimoji="1" lang="en-US" altLang="zh-TW" dirty="0">
              <a:latin typeface="+mn-ea"/>
            </a:endParaRPr>
          </a:p>
          <a:p>
            <a:r>
              <a:rPr kumimoji="1" lang="en-US" altLang="zh-TW" b="1" dirty="0"/>
              <a:t>Semaphore:</a:t>
            </a:r>
            <a:r>
              <a:rPr kumimoji="1" lang="zh-TW" altLang="en-US" dirty="0"/>
              <a:t> 避免處理同步時發生</a:t>
            </a:r>
            <a:r>
              <a:rPr kumimoji="1" lang="en-US" altLang="zh-TW" dirty="0"/>
              <a:t>race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condition</a:t>
            </a:r>
            <a:r>
              <a:rPr kumimoji="1" lang="zh-CN" altLang="en-US" dirty="0"/>
              <a:t>的問題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58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659995-8989-8042-8B4D-90D6AD6E89D4}"/>
              </a:ext>
            </a:extLst>
          </p:cNvPr>
          <p:cNvSpPr/>
          <p:nvPr/>
        </p:nvSpPr>
        <p:spPr>
          <a:xfrm>
            <a:off x="819811" y="3143906"/>
            <a:ext cx="693684" cy="5701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登入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73FD87-5ACC-1349-91D2-2FCE20E1CB9B}"/>
              </a:ext>
            </a:extLst>
          </p:cNvPr>
          <p:cNvSpPr/>
          <p:nvPr/>
        </p:nvSpPr>
        <p:spPr>
          <a:xfrm>
            <a:off x="1860336" y="1016876"/>
            <a:ext cx="693684" cy="48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操作模式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C24C4F-930F-9D4E-8D7D-382CC041ADBA}"/>
              </a:ext>
            </a:extLst>
          </p:cNvPr>
          <p:cNvSpPr/>
          <p:nvPr/>
        </p:nvSpPr>
        <p:spPr>
          <a:xfrm>
            <a:off x="3084792" y="911777"/>
            <a:ext cx="693684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存款模式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7304AC-6092-A040-9CFF-62FBCA9D9A4E}"/>
              </a:ext>
            </a:extLst>
          </p:cNvPr>
          <p:cNvSpPr/>
          <p:nvPr/>
        </p:nvSpPr>
        <p:spPr>
          <a:xfrm>
            <a:off x="3084792" y="2176631"/>
            <a:ext cx="693684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提款模式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C690DA-8B71-8848-9863-BDEF40692C98}"/>
              </a:ext>
            </a:extLst>
          </p:cNvPr>
          <p:cNvSpPr/>
          <p:nvPr/>
        </p:nvSpPr>
        <p:spPr>
          <a:xfrm>
            <a:off x="3084792" y="3480572"/>
            <a:ext cx="693684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設定模式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37C302-50DF-A840-BEC6-1454C0F64E31}"/>
              </a:ext>
            </a:extLst>
          </p:cNvPr>
          <p:cNvSpPr/>
          <p:nvPr/>
        </p:nvSpPr>
        <p:spPr>
          <a:xfrm>
            <a:off x="3084792" y="4705680"/>
            <a:ext cx="693684" cy="1341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顯示模式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FB0B02-83FC-DA42-97FA-623AC7F94669}"/>
              </a:ext>
            </a:extLst>
          </p:cNvPr>
          <p:cNvSpPr/>
          <p:nvPr/>
        </p:nvSpPr>
        <p:spPr>
          <a:xfrm>
            <a:off x="4319758" y="2172690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/</a:t>
            </a:r>
            <a:r>
              <a:rPr kumimoji="1" lang="zh-CN" altLang="en-US" dirty="0"/>
              <a:t>家庭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3CE0AB-8FD1-DC4B-BE9A-CEE021EAEE1F}"/>
              </a:ext>
            </a:extLst>
          </p:cNvPr>
          <p:cNvSpPr/>
          <p:nvPr/>
        </p:nvSpPr>
        <p:spPr>
          <a:xfrm>
            <a:off x="6798897" y="2176631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消費項目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8B6947-DBB8-3146-BAFB-D8750957219E}"/>
              </a:ext>
            </a:extLst>
          </p:cNvPr>
          <p:cNvSpPr/>
          <p:nvPr/>
        </p:nvSpPr>
        <p:spPr>
          <a:xfrm>
            <a:off x="6825161" y="937896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輸入存款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C8935F-49BC-1C4B-8D90-7F4A8CB353B8}"/>
              </a:ext>
            </a:extLst>
          </p:cNvPr>
          <p:cNvSpPr/>
          <p:nvPr/>
        </p:nvSpPr>
        <p:spPr>
          <a:xfrm>
            <a:off x="9406766" y="890756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顯示</a:t>
            </a:r>
            <a:r>
              <a:rPr kumimoji="1" lang="zh-TW" altLang="en-US" dirty="0"/>
              <a:t>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1129C6-B6DD-1B4C-BBCD-873154F5800C}"/>
              </a:ext>
            </a:extLst>
          </p:cNvPr>
          <p:cNvSpPr/>
          <p:nvPr/>
        </p:nvSpPr>
        <p:spPr>
          <a:xfrm>
            <a:off x="8128456" y="2176631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輸入提款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98B75B-865A-EC46-8DDC-C0F8328721D7}"/>
              </a:ext>
            </a:extLst>
          </p:cNvPr>
          <p:cNvSpPr/>
          <p:nvPr/>
        </p:nvSpPr>
        <p:spPr>
          <a:xfrm>
            <a:off x="9410719" y="2176631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執行結果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1DBBF2-6243-B546-9CE4-947237CAC146}"/>
              </a:ext>
            </a:extLst>
          </p:cNvPr>
          <p:cNvSpPr/>
          <p:nvPr/>
        </p:nvSpPr>
        <p:spPr>
          <a:xfrm>
            <a:off x="5586255" y="2172690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選擇帳戶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E1AC24-B57B-6E4D-9385-2667CB37942A}"/>
              </a:ext>
            </a:extLst>
          </p:cNvPr>
          <p:cNvSpPr/>
          <p:nvPr/>
        </p:nvSpPr>
        <p:spPr>
          <a:xfrm>
            <a:off x="10649612" y="960383"/>
            <a:ext cx="693684" cy="48242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操作模式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4E7242-91F7-6844-96C8-0AD628BE1554}"/>
              </a:ext>
            </a:extLst>
          </p:cNvPr>
          <p:cNvSpPr/>
          <p:nvPr/>
        </p:nvSpPr>
        <p:spPr>
          <a:xfrm>
            <a:off x="4267207" y="5640112"/>
            <a:ext cx="1366336" cy="40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家庭貢獻</a:t>
            </a: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4DFB462-1EB7-C84F-AD6E-D08F4B946B93}"/>
              </a:ext>
            </a:extLst>
          </p:cNvPr>
          <p:cNvCxnSpPr/>
          <p:nvPr/>
        </p:nvCxnSpPr>
        <p:spPr>
          <a:xfrm>
            <a:off x="2554020" y="1396565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1E6B36C-EEE7-4747-9748-B6387126B1FA}"/>
              </a:ext>
            </a:extLst>
          </p:cNvPr>
          <p:cNvCxnSpPr/>
          <p:nvPr/>
        </p:nvCxnSpPr>
        <p:spPr>
          <a:xfrm>
            <a:off x="2554020" y="2696892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5F388061-EDA5-B446-99E5-0713185F4105}"/>
              </a:ext>
            </a:extLst>
          </p:cNvPr>
          <p:cNvCxnSpPr/>
          <p:nvPr/>
        </p:nvCxnSpPr>
        <p:spPr>
          <a:xfrm>
            <a:off x="2554020" y="4061596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CC06E22-8331-4F40-98C2-34695A0A963C}"/>
              </a:ext>
            </a:extLst>
          </p:cNvPr>
          <p:cNvCxnSpPr/>
          <p:nvPr/>
        </p:nvCxnSpPr>
        <p:spPr>
          <a:xfrm>
            <a:off x="2554020" y="5292946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D980E492-CCA1-5A46-91E1-0337A1FA90C4}"/>
              </a:ext>
            </a:extLst>
          </p:cNvPr>
          <p:cNvCxnSpPr/>
          <p:nvPr/>
        </p:nvCxnSpPr>
        <p:spPr>
          <a:xfrm>
            <a:off x="3790301" y="2650910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60680C4F-1177-5D41-9BD2-61045546650C}"/>
              </a:ext>
            </a:extLst>
          </p:cNvPr>
          <p:cNvCxnSpPr/>
          <p:nvPr/>
        </p:nvCxnSpPr>
        <p:spPr>
          <a:xfrm>
            <a:off x="3785046" y="1365035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0351D2E3-5C68-EA46-8B8D-2A42CCB86071}"/>
              </a:ext>
            </a:extLst>
          </p:cNvPr>
          <p:cNvCxnSpPr/>
          <p:nvPr/>
        </p:nvCxnSpPr>
        <p:spPr>
          <a:xfrm>
            <a:off x="5055483" y="2646969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328CA51F-8BA4-9647-901E-BC6377A5341A}"/>
              </a:ext>
            </a:extLst>
          </p:cNvPr>
          <p:cNvCxnSpPr/>
          <p:nvPr/>
        </p:nvCxnSpPr>
        <p:spPr>
          <a:xfrm>
            <a:off x="6251041" y="1395257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D987DA10-CFC5-4044-B073-3FA7A3472D0B}"/>
              </a:ext>
            </a:extLst>
          </p:cNvPr>
          <p:cNvCxnSpPr>
            <a:cxnSpLocks/>
          </p:cNvCxnSpPr>
          <p:nvPr/>
        </p:nvCxnSpPr>
        <p:spPr>
          <a:xfrm>
            <a:off x="7602927" y="1386056"/>
            <a:ext cx="18038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3AECB463-7FFD-4941-A6C9-A7893C68E1D7}"/>
              </a:ext>
            </a:extLst>
          </p:cNvPr>
          <p:cNvCxnSpPr/>
          <p:nvPr/>
        </p:nvCxnSpPr>
        <p:spPr>
          <a:xfrm>
            <a:off x="10118840" y="1416766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ACD35027-896B-044C-A896-38F099F82AAF}"/>
              </a:ext>
            </a:extLst>
          </p:cNvPr>
          <p:cNvCxnSpPr/>
          <p:nvPr/>
        </p:nvCxnSpPr>
        <p:spPr>
          <a:xfrm>
            <a:off x="6251041" y="2665362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281035E6-91C0-0C43-A036-1FC173B81495}"/>
              </a:ext>
            </a:extLst>
          </p:cNvPr>
          <p:cNvCxnSpPr/>
          <p:nvPr/>
        </p:nvCxnSpPr>
        <p:spPr>
          <a:xfrm>
            <a:off x="7587173" y="2665362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C1685ACC-8590-2546-83BC-598BA1A936AC}"/>
              </a:ext>
            </a:extLst>
          </p:cNvPr>
          <p:cNvCxnSpPr/>
          <p:nvPr/>
        </p:nvCxnSpPr>
        <p:spPr>
          <a:xfrm>
            <a:off x="8858926" y="2665362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D58ED895-C8C7-374D-B8E6-F92C8EEED75E}"/>
              </a:ext>
            </a:extLst>
          </p:cNvPr>
          <p:cNvCxnSpPr>
            <a:cxnSpLocks/>
          </p:cNvCxnSpPr>
          <p:nvPr/>
        </p:nvCxnSpPr>
        <p:spPr>
          <a:xfrm>
            <a:off x="7604242" y="4026783"/>
            <a:ext cx="17854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57F3A461-4BE1-1C46-AA6C-AAD75E09CD40}"/>
              </a:ext>
            </a:extLst>
          </p:cNvPr>
          <p:cNvCxnSpPr>
            <a:cxnSpLocks/>
          </p:cNvCxnSpPr>
          <p:nvPr/>
        </p:nvCxnSpPr>
        <p:spPr>
          <a:xfrm>
            <a:off x="5586255" y="5324476"/>
            <a:ext cx="38625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3F42696-E779-8B4D-B750-1C1ACA6DBC3E}"/>
              </a:ext>
            </a:extLst>
          </p:cNvPr>
          <p:cNvCxnSpPr>
            <a:cxnSpLocks/>
          </p:cNvCxnSpPr>
          <p:nvPr/>
        </p:nvCxnSpPr>
        <p:spPr>
          <a:xfrm>
            <a:off x="5632250" y="5841123"/>
            <a:ext cx="38165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26FBA91-E5C9-1349-8326-5C49B4809B95}"/>
              </a:ext>
            </a:extLst>
          </p:cNvPr>
          <p:cNvCxnSpPr>
            <a:cxnSpLocks/>
          </p:cNvCxnSpPr>
          <p:nvPr/>
        </p:nvCxnSpPr>
        <p:spPr>
          <a:xfrm>
            <a:off x="1538462" y="3418491"/>
            <a:ext cx="321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BFC5159-2CD8-B041-A47D-25CB533AC451}"/>
              </a:ext>
            </a:extLst>
          </p:cNvPr>
          <p:cNvSpPr/>
          <p:nvPr/>
        </p:nvSpPr>
        <p:spPr>
          <a:xfrm>
            <a:off x="4313187" y="918839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/</a:t>
            </a:r>
            <a:r>
              <a:rPr kumimoji="1" lang="zh-CN" altLang="en-US" dirty="0"/>
              <a:t>家庭</a:t>
            </a:r>
            <a:endParaRPr kumimoji="1" lang="zh-TW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E21F8ED-7B8E-E344-9E34-A1DF0D6C4C8F}"/>
              </a:ext>
            </a:extLst>
          </p:cNvPr>
          <p:cNvSpPr/>
          <p:nvPr/>
        </p:nvSpPr>
        <p:spPr>
          <a:xfrm>
            <a:off x="5579684" y="918839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選擇目標</a:t>
            </a: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6AC11FC4-53AF-E54B-8EBB-8FA493180F46}"/>
              </a:ext>
            </a:extLst>
          </p:cNvPr>
          <p:cNvCxnSpPr/>
          <p:nvPr/>
        </p:nvCxnSpPr>
        <p:spPr>
          <a:xfrm>
            <a:off x="5048912" y="1393118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77077143-5398-4846-89AD-C2A48F3B0A9C}"/>
              </a:ext>
            </a:extLst>
          </p:cNvPr>
          <p:cNvSpPr/>
          <p:nvPr/>
        </p:nvSpPr>
        <p:spPr>
          <a:xfrm>
            <a:off x="4279029" y="3480572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/</a:t>
            </a:r>
            <a:r>
              <a:rPr kumimoji="1" lang="zh-CN" altLang="en-US" dirty="0"/>
              <a:t>家庭</a:t>
            </a:r>
            <a:endParaRPr kumimoji="1"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6B3D182-58CC-9042-ACA8-B3F62DB17C9C}"/>
              </a:ext>
            </a:extLst>
          </p:cNvPr>
          <p:cNvSpPr/>
          <p:nvPr/>
        </p:nvSpPr>
        <p:spPr>
          <a:xfrm>
            <a:off x="5579684" y="3493215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選擇帳戶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10A0D1E-DAC0-0F40-B88D-EB80AB24E2F9}"/>
              </a:ext>
            </a:extLst>
          </p:cNvPr>
          <p:cNvSpPr/>
          <p:nvPr/>
        </p:nvSpPr>
        <p:spPr>
          <a:xfrm>
            <a:off x="6792323" y="3480572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設定目標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7C6E8E4-3F19-2E48-BAC2-7C3B007736EB}"/>
              </a:ext>
            </a:extLst>
          </p:cNvPr>
          <p:cNvSpPr/>
          <p:nvPr/>
        </p:nvSpPr>
        <p:spPr>
          <a:xfrm>
            <a:off x="9406766" y="3433933"/>
            <a:ext cx="777766" cy="94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執行結果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9B66051-2E85-FB4F-8A62-75668EAF3FAF}"/>
              </a:ext>
            </a:extLst>
          </p:cNvPr>
          <p:cNvSpPr/>
          <p:nvPr/>
        </p:nvSpPr>
        <p:spPr>
          <a:xfrm>
            <a:off x="4271153" y="4642621"/>
            <a:ext cx="1315102" cy="40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帳戶紀錄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37E1B297-D6D9-E748-BEA8-E62B87C7C91F}"/>
              </a:ext>
            </a:extLst>
          </p:cNvPr>
          <p:cNvSpPr/>
          <p:nvPr/>
        </p:nvSpPr>
        <p:spPr>
          <a:xfrm>
            <a:off x="4277717" y="5141699"/>
            <a:ext cx="1308538" cy="40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目標達成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477AF28-F70E-3546-81F8-E96C40D5DDE8}"/>
              </a:ext>
            </a:extLst>
          </p:cNvPr>
          <p:cNvSpPr/>
          <p:nvPr/>
        </p:nvSpPr>
        <p:spPr>
          <a:xfrm>
            <a:off x="5923265" y="4650174"/>
            <a:ext cx="1315102" cy="40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家庭</a:t>
            </a:r>
            <a:r>
              <a:rPr kumimoji="1" lang="en-US" altLang="zh-TW" dirty="0"/>
              <a:t>/</a:t>
            </a:r>
            <a:r>
              <a:rPr kumimoji="1" lang="zh-CN" altLang="en-US" dirty="0"/>
              <a:t>個人</a:t>
            </a:r>
            <a:endParaRPr kumimoji="1"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CF43197-C7A4-524A-83B1-1B9C25E8C3D2}"/>
              </a:ext>
            </a:extLst>
          </p:cNvPr>
          <p:cNvSpPr/>
          <p:nvPr/>
        </p:nvSpPr>
        <p:spPr>
          <a:xfrm>
            <a:off x="7591120" y="4650173"/>
            <a:ext cx="1315102" cy="406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選擇帳戶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4007D0BF-09BE-F14F-9298-3EE4FEBB41EA}"/>
              </a:ext>
            </a:extLst>
          </p:cNvPr>
          <p:cNvSpPr/>
          <p:nvPr/>
        </p:nvSpPr>
        <p:spPr>
          <a:xfrm>
            <a:off x="9448806" y="4642620"/>
            <a:ext cx="735725" cy="140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顯示結果</a:t>
            </a:r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D8014C32-E892-A544-A185-69D071B06771}"/>
              </a:ext>
            </a:extLst>
          </p:cNvPr>
          <p:cNvCxnSpPr>
            <a:cxnSpLocks/>
          </p:cNvCxnSpPr>
          <p:nvPr/>
        </p:nvCxnSpPr>
        <p:spPr>
          <a:xfrm>
            <a:off x="5579684" y="4832465"/>
            <a:ext cx="321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7A64FA55-680A-364C-8089-F5436DA8B323}"/>
              </a:ext>
            </a:extLst>
          </p:cNvPr>
          <p:cNvCxnSpPr>
            <a:cxnSpLocks/>
          </p:cNvCxnSpPr>
          <p:nvPr/>
        </p:nvCxnSpPr>
        <p:spPr>
          <a:xfrm>
            <a:off x="7238367" y="4855785"/>
            <a:ext cx="321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F2C06E4C-EC48-AC45-8DD7-96FE124B8944}"/>
              </a:ext>
            </a:extLst>
          </p:cNvPr>
          <p:cNvCxnSpPr>
            <a:cxnSpLocks/>
          </p:cNvCxnSpPr>
          <p:nvPr/>
        </p:nvCxnSpPr>
        <p:spPr>
          <a:xfrm>
            <a:off x="3785046" y="4830171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4B39E32-9CB7-5B46-936A-ACC02A1B474E}"/>
              </a:ext>
            </a:extLst>
          </p:cNvPr>
          <p:cNvCxnSpPr>
            <a:cxnSpLocks/>
          </p:cNvCxnSpPr>
          <p:nvPr/>
        </p:nvCxnSpPr>
        <p:spPr>
          <a:xfrm>
            <a:off x="3778476" y="5325144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5C2DCC06-CE7D-AA4A-AA24-F42EF13D6F9B}"/>
              </a:ext>
            </a:extLst>
          </p:cNvPr>
          <p:cNvCxnSpPr>
            <a:cxnSpLocks/>
          </p:cNvCxnSpPr>
          <p:nvPr/>
        </p:nvCxnSpPr>
        <p:spPr>
          <a:xfrm>
            <a:off x="3778476" y="5841123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10D0275F-835A-0D48-B9C5-E0A3FE60F24C}"/>
              </a:ext>
            </a:extLst>
          </p:cNvPr>
          <p:cNvCxnSpPr>
            <a:cxnSpLocks/>
          </p:cNvCxnSpPr>
          <p:nvPr/>
        </p:nvCxnSpPr>
        <p:spPr>
          <a:xfrm>
            <a:off x="3785046" y="4061596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53A4D35F-6F00-9E4E-A816-E50D41125382}"/>
              </a:ext>
            </a:extLst>
          </p:cNvPr>
          <p:cNvCxnSpPr>
            <a:cxnSpLocks/>
          </p:cNvCxnSpPr>
          <p:nvPr/>
        </p:nvCxnSpPr>
        <p:spPr>
          <a:xfrm>
            <a:off x="5055483" y="4034332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9CDBC3A4-94E6-B94B-95A0-CBD46DC6EBF6}"/>
              </a:ext>
            </a:extLst>
          </p:cNvPr>
          <p:cNvCxnSpPr>
            <a:cxnSpLocks/>
          </p:cNvCxnSpPr>
          <p:nvPr/>
        </p:nvCxnSpPr>
        <p:spPr>
          <a:xfrm>
            <a:off x="6299652" y="4034332"/>
            <a:ext cx="4821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88F10A68-AC2C-E443-81BD-D6F585D9972A}"/>
              </a:ext>
            </a:extLst>
          </p:cNvPr>
          <p:cNvCxnSpPr>
            <a:cxnSpLocks/>
          </p:cNvCxnSpPr>
          <p:nvPr/>
        </p:nvCxnSpPr>
        <p:spPr>
          <a:xfrm>
            <a:off x="8918042" y="4874501"/>
            <a:ext cx="507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D76E43F-FB01-384E-976D-DDCCEA0FE68B}"/>
              </a:ext>
            </a:extLst>
          </p:cNvPr>
          <p:cNvCxnSpPr/>
          <p:nvPr/>
        </p:nvCxnSpPr>
        <p:spPr>
          <a:xfrm>
            <a:off x="10118840" y="2696892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01278BEB-2624-4D4A-953C-BB3233CD9451}"/>
              </a:ext>
            </a:extLst>
          </p:cNvPr>
          <p:cNvCxnSpPr/>
          <p:nvPr/>
        </p:nvCxnSpPr>
        <p:spPr>
          <a:xfrm>
            <a:off x="10118840" y="3934819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9AD89702-607A-0B44-BE5F-B5D6613AF57C}"/>
              </a:ext>
            </a:extLst>
          </p:cNvPr>
          <p:cNvCxnSpPr/>
          <p:nvPr/>
        </p:nvCxnSpPr>
        <p:spPr>
          <a:xfrm>
            <a:off x="10118840" y="5302150"/>
            <a:ext cx="5307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7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操作模式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7E2B3D-8F1F-2F43-A409-571320C72279}"/>
              </a:ext>
            </a:extLst>
          </p:cNvPr>
          <p:cNvSpPr/>
          <p:nvPr/>
        </p:nvSpPr>
        <p:spPr>
          <a:xfrm>
            <a:off x="1295402" y="2953406"/>
            <a:ext cx="3310758" cy="2922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FF9DEE-B084-7141-AC6F-2468B5BB0E19}"/>
              </a:ext>
            </a:extLst>
          </p:cNvPr>
          <p:cNvSpPr/>
          <p:nvPr/>
        </p:nvSpPr>
        <p:spPr>
          <a:xfrm>
            <a:off x="2057403" y="4175484"/>
            <a:ext cx="1852448" cy="413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使用者：＿＿＿＿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98262C-5F21-2948-99D2-DC775501875C}"/>
              </a:ext>
            </a:extLst>
          </p:cNvPr>
          <p:cNvSpPr/>
          <p:nvPr/>
        </p:nvSpPr>
        <p:spPr>
          <a:xfrm>
            <a:off x="2057402" y="4842892"/>
            <a:ext cx="1852448" cy="413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密</a:t>
            </a:r>
            <a:r>
              <a:rPr kumimoji="1" lang="en-US" altLang="zh-CN" sz="1400" dirty="0"/>
              <a:t>    </a:t>
            </a:r>
            <a:r>
              <a:rPr kumimoji="1" lang="zh-CN" altLang="en-US" sz="1400" dirty="0"/>
              <a:t>碼：＿＿＿＿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2D9537-7568-9D42-87DC-878E6AA76BE3}"/>
              </a:ext>
            </a:extLst>
          </p:cNvPr>
          <p:cNvSpPr txBox="1"/>
          <p:nvPr/>
        </p:nvSpPr>
        <p:spPr>
          <a:xfrm>
            <a:off x="1826172" y="3186526"/>
            <a:ext cx="224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</a:rPr>
              <a:t>登入介面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9D1AF2A-D13C-B14F-8CEE-D22FC5B1BB66}"/>
              </a:ext>
            </a:extLst>
          </p:cNvPr>
          <p:cNvCxnSpPr/>
          <p:nvPr/>
        </p:nvCxnSpPr>
        <p:spPr>
          <a:xfrm>
            <a:off x="4971393" y="4588822"/>
            <a:ext cx="9774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F4BFBDC-3D60-6943-B3D1-AE2E91116E53}"/>
              </a:ext>
            </a:extLst>
          </p:cNvPr>
          <p:cNvGrpSpPr/>
          <p:nvPr/>
        </p:nvGrpSpPr>
        <p:grpSpPr>
          <a:xfrm>
            <a:off x="6453354" y="2953407"/>
            <a:ext cx="3310758" cy="2922450"/>
            <a:chOff x="6453354" y="2953407"/>
            <a:chExt cx="3310758" cy="29224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26E75BB-1103-4848-A5EF-1B32522D9888}"/>
                </a:ext>
              </a:extLst>
            </p:cNvPr>
            <p:cNvSpPr/>
            <p:nvPr/>
          </p:nvSpPr>
          <p:spPr>
            <a:xfrm>
              <a:off x="6453354" y="2953407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D12CE8D-1480-754B-BB5C-9435E46FBED5}"/>
                </a:ext>
              </a:extLst>
            </p:cNvPr>
            <p:cNvSpPr txBox="1"/>
            <p:nvPr/>
          </p:nvSpPr>
          <p:spPr>
            <a:xfrm>
              <a:off x="6984126" y="3244334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操作介面</a:t>
              </a: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F4644179-7281-6045-A6EF-D467412907F5}"/>
                </a:ext>
              </a:extLst>
            </p:cNvPr>
            <p:cNvSpPr/>
            <p:nvPr/>
          </p:nvSpPr>
          <p:spPr>
            <a:xfrm>
              <a:off x="6865886" y="3762703"/>
              <a:ext cx="1003736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存款</a:t>
              </a: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02CF2A5A-FCE3-6E4D-ABE1-391817BFA40D}"/>
                </a:ext>
              </a:extLst>
            </p:cNvPr>
            <p:cNvSpPr/>
            <p:nvPr/>
          </p:nvSpPr>
          <p:spPr>
            <a:xfrm>
              <a:off x="8374121" y="3762703"/>
              <a:ext cx="1003736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提款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596D872E-FEBA-F645-BCCD-011550D83919}"/>
                </a:ext>
              </a:extLst>
            </p:cNvPr>
            <p:cNvSpPr/>
            <p:nvPr/>
          </p:nvSpPr>
          <p:spPr>
            <a:xfrm>
              <a:off x="6865886" y="4506563"/>
              <a:ext cx="1003736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設定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AFEAD52A-CA2D-2847-BB04-D3B48E939AD1}"/>
                </a:ext>
              </a:extLst>
            </p:cNvPr>
            <p:cNvSpPr/>
            <p:nvPr/>
          </p:nvSpPr>
          <p:spPr>
            <a:xfrm>
              <a:off x="8374121" y="4506563"/>
              <a:ext cx="1003736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顯示</a:t>
              </a:r>
            </a:p>
          </p:txBody>
        </p:sp>
      </p:grp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7A40C2B-78EC-F046-A4E4-45A6D438B632}"/>
              </a:ext>
            </a:extLst>
          </p:cNvPr>
          <p:cNvSpPr/>
          <p:nvPr/>
        </p:nvSpPr>
        <p:spPr>
          <a:xfrm>
            <a:off x="7646281" y="5186590"/>
            <a:ext cx="1003736" cy="573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登出</a:t>
            </a:r>
          </a:p>
        </p:txBody>
      </p:sp>
    </p:spTree>
    <p:extLst>
      <p:ext uri="{BB962C8B-B14F-4D97-AF65-F5344CB8AC3E}">
        <p14:creationId xmlns:p14="http://schemas.microsoft.com/office/powerpoint/2010/main" val="154867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操作模式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A2E494D-5C08-4ACD-9149-4F83FAEB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53" t="59725" r="32576" b="28431"/>
          <a:stretch/>
        </p:blipFill>
        <p:spPr>
          <a:xfrm>
            <a:off x="823910" y="2478815"/>
            <a:ext cx="5429249" cy="124420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B017031-E534-48A1-A423-94ED790D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4" t="18952" r="32201" b="68635"/>
          <a:stretch/>
        </p:blipFill>
        <p:spPr>
          <a:xfrm>
            <a:off x="6096000" y="4530328"/>
            <a:ext cx="5562601" cy="130386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3D2F0FB-4C9C-415F-9DCD-F8F729418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" t="19587" r="65097" b="68000"/>
          <a:stretch/>
        </p:blipFill>
        <p:spPr>
          <a:xfrm>
            <a:off x="6186485" y="2822805"/>
            <a:ext cx="5562601" cy="130386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5259BAD-3FE5-4BCA-BE4B-E1F089A8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" t="59897" r="65199" b="27690"/>
          <a:stretch/>
        </p:blipFill>
        <p:spPr>
          <a:xfrm>
            <a:off x="623884" y="4478270"/>
            <a:ext cx="5562601" cy="13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4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30F8B-BD3E-8B42-B737-CDBAE79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客戶端</a:t>
            </a:r>
            <a:r>
              <a:rPr kumimoji="1" lang="zh-TW" altLang="en-US" dirty="0"/>
              <a:t>介面</a:t>
            </a:r>
            <a:r>
              <a:rPr kumimoji="1" lang="en-US" altLang="zh-TW" dirty="0"/>
              <a:t>-</a:t>
            </a:r>
            <a:r>
              <a:rPr kumimoji="1" lang="zh-CN" altLang="en-US" dirty="0"/>
              <a:t>存款模式</a:t>
            </a:r>
            <a:endParaRPr kumimoji="1"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C43C016-D1B3-F242-BB75-17B42BA91D31}"/>
              </a:ext>
            </a:extLst>
          </p:cNvPr>
          <p:cNvGrpSpPr/>
          <p:nvPr/>
        </p:nvGrpSpPr>
        <p:grpSpPr>
          <a:xfrm>
            <a:off x="810691" y="2961539"/>
            <a:ext cx="2498833" cy="2922450"/>
            <a:chOff x="1011622" y="2961539"/>
            <a:chExt cx="3310758" cy="292245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18CB7C7-9BD7-9348-8AA6-FB3DBD7B0C85}"/>
                </a:ext>
              </a:extLst>
            </p:cNvPr>
            <p:cNvSpPr/>
            <p:nvPr/>
          </p:nvSpPr>
          <p:spPr>
            <a:xfrm>
              <a:off x="1011622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2CA5904-9D27-AE42-A3ED-43D53D2C6555}"/>
                </a:ext>
              </a:extLst>
            </p:cNvPr>
            <p:cNvSpPr txBox="1"/>
            <p:nvPr/>
          </p:nvSpPr>
          <p:spPr>
            <a:xfrm>
              <a:off x="1542394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存款介面</a:t>
              </a:r>
            </a:p>
          </p:txBody>
        </p:sp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E9900239-2DF8-FB48-BFB9-18120E784436}"/>
                </a:ext>
              </a:extLst>
            </p:cNvPr>
            <p:cNvSpPr/>
            <p:nvPr/>
          </p:nvSpPr>
          <p:spPr>
            <a:xfrm>
              <a:off x="1424153" y="3917979"/>
              <a:ext cx="2511971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個人存款目標</a:t>
              </a:r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DE3C302D-74A5-B04B-915B-3ABC65F9C333}"/>
                </a:ext>
              </a:extLst>
            </p:cNvPr>
            <p:cNvSpPr/>
            <p:nvPr/>
          </p:nvSpPr>
          <p:spPr>
            <a:xfrm>
              <a:off x="1424153" y="4745919"/>
              <a:ext cx="2511972" cy="5738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家庭存款目標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E360B7B-9D0C-F04E-AE43-2A28C6839E67}"/>
              </a:ext>
            </a:extLst>
          </p:cNvPr>
          <p:cNvGrpSpPr/>
          <p:nvPr/>
        </p:nvGrpSpPr>
        <p:grpSpPr>
          <a:xfrm>
            <a:off x="3418598" y="2979247"/>
            <a:ext cx="2653616" cy="2922450"/>
            <a:chOff x="4734911" y="2961539"/>
            <a:chExt cx="3310758" cy="292245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F4B99E-5B42-9442-92F7-A3B0D5830EFC}"/>
                </a:ext>
              </a:extLst>
            </p:cNvPr>
            <p:cNvSpPr/>
            <p:nvPr/>
          </p:nvSpPr>
          <p:spPr>
            <a:xfrm>
              <a:off x="4734911" y="2961539"/>
              <a:ext cx="3310758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C50BF0F-6BFE-8E41-9756-F40EB95F9988}"/>
                </a:ext>
              </a:extLst>
            </p:cNvPr>
            <p:cNvSpPr txBox="1"/>
            <p:nvPr/>
          </p:nvSpPr>
          <p:spPr>
            <a:xfrm>
              <a:off x="5265683" y="3252466"/>
              <a:ext cx="2249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請選擇存款目標</a:t>
              </a: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0CEB553-4412-4243-B4B7-58AE2E819144}"/>
              </a:ext>
            </a:extLst>
          </p:cNvPr>
          <p:cNvGrpSpPr/>
          <p:nvPr/>
        </p:nvGrpSpPr>
        <p:grpSpPr>
          <a:xfrm>
            <a:off x="8798370" y="2953418"/>
            <a:ext cx="2498833" cy="2922450"/>
            <a:chOff x="9057834" y="2961539"/>
            <a:chExt cx="2498833" cy="292245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909820A-F848-CC4B-B65B-625A5DB4D050}"/>
                </a:ext>
              </a:extLst>
            </p:cNvPr>
            <p:cNvSpPr/>
            <p:nvPr/>
          </p:nvSpPr>
          <p:spPr>
            <a:xfrm>
              <a:off x="9057834" y="2961539"/>
              <a:ext cx="2498833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BA83280-81D4-7A4A-AB4F-C245979F3475}"/>
                </a:ext>
              </a:extLst>
            </p:cNvPr>
            <p:cNvSpPr txBox="1"/>
            <p:nvPr/>
          </p:nvSpPr>
          <p:spPr>
            <a:xfrm>
              <a:off x="9458439" y="3252466"/>
              <a:ext cx="18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存款介面 </a:t>
              </a:r>
              <a:r>
                <a:rPr kumimoji="1" lang="en-US" altLang="zh-TW" b="1" dirty="0">
                  <a:solidFill>
                    <a:schemeClr val="bg1"/>
                  </a:solidFill>
                </a:rPr>
                <a:t>–</a:t>
              </a:r>
              <a:r>
                <a:rPr kumimoji="1" lang="zh-TW" altLang="en-US" b="1" dirty="0">
                  <a:solidFill>
                    <a:schemeClr val="bg1"/>
                  </a:solidFill>
                </a:rPr>
                <a:t> 目標</a:t>
              </a:r>
              <a:r>
                <a:rPr kumimoji="1" lang="en-US" altLang="zh-TW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7BDC1765-9C4C-464C-A2A5-1D3B36C4783A}"/>
                </a:ext>
              </a:extLst>
            </p:cNvPr>
            <p:cNvSpPr/>
            <p:nvPr/>
          </p:nvSpPr>
          <p:spPr>
            <a:xfrm>
              <a:off x="9908352" y="5360256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離開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BD6A9EF-9110-0A46-83B9-08976167B40A}"/>
                </a:ext>
              </a:extLst>
            </p:cNvPr>
            <p:cNvSpPr/>
            <p:nvPr/>
          </p:nvSpPr>
          <p:spPr>
            <a:xfrm>
              <a:off x="9320992" y="3763139"/>
              <a:ext cx="2033386" cy="154565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/>
                <a:t>存入成功</a:t>
              </a:r>
              <a:r>
                <a:rPr kumimoji="1" lang="en-US" altLang="zh-TW" sz="1400" dirty="0"/>
                <a:t>!</a:t>
              </a:r>
            </a:p>
            <a:p>
              <a:r>
                <a:rPr kumimoji="1" lang="zh-CN" altLang="en-US" sz="1400" dirty="0"/>
                <a:t>帳戶</a:t>
              </a:r>
              <a:r>
                <a:rPr kumimoji="1" lang="en-US" altLang="zh-TW" sz="1400" dirty="0"/>
                <a:t>:</a:t>
              </a:r>
              <a:r>
                <a:rPr kumimoji="1" lang="zh-TW" altLang="en-US" sz="1400" dirty="0"/>
                <a:t> </a:t>
              </a:r>
              <a:r>
                <a:rPr kumimoji="1" lang="zh-CN" altLang="en-US" sz="1400" dirty="0"/>
                <a:t>目標</a:t>
              </a:r>
              <a:r>
                <a:rPr kumimoji="1" lang="en-US" altLang="zh-TW" sz="1400" dirty="0"/>
                <a:t>1</a:t>
              </a:r>
              <a:endParaRPr kumimoji="1" lang="en-US" altLang="zh-CN" sz="1400" dirty="0"/>
            </a:p>
            <a:p>
              <a:r>
                <a:rPr kumimoji="1" lang="zh-TW" altLang="en-US" sz="1400" dirty="0"/>
                <a:t>存入金額 </a:t>
              </a:r>
              <a:r>
                <a:rPr kumimoji="1" lang="en-US" altLang="zh-TW" sz="1400" dirty="0"/>
                <a:t>–</a:t>
              </a:r>
              <a:r>
                <a:rPr kumimoji="1" lang="zh-TW" altLang="en-US" sz="1400" dirty="0"/>
                <a:t> </a:t>
              </a:r>
              <a:r>
                <a:rPr kumimoji="1" lang="zh-CN" altLang="en-US" sz="1400" dirty="0"/>
                <a:t>時間</a:t>
              </a:r>
              <a:endParaRPr kumimoji="1" lang="en-US" altLang="zh-TW" sz="1400" dirty="0"/>
            </a:p>
            <a:p>
              <a:r>
                <a:rPr kumimoji="1" lang="zh-CN" altLang="en-US" sz="1400" dirty="0"/>
                <a:t>目標</a:t>
              </a:r>
              <a:r>
                <a:rPr kumimoji="1" lang="en-US" altLang="zh-TW" sz="1400" dirty="0"/>
                <a:t>1</a:t>
              </a:r>
              <a:r>
                <a:rPr kumimoji="1" lang="zh-CN" altLang="en-US" sz="1400" dirty="0"/>
                <a:t>總額</a:t>
              </a:r>
              <a:r>
                <a:rPr kumimoji="1" lang="en-US" altLang="zh-TW" sz="1400" dirty="0"/>
                <a:t>:</a:t>
              </a:r>
              <a:r>
                <a:rPr kumimoji="1" lang="zh-TW" altLang="en-US" sz="1400" dirty="0"/>
                <a:t> </a:t>
              </a:r>
              <a:r>
                <a:rPr kumimoji="1" lang="en-US" altLang="zh-TW" sz="1400" dirty="0"/>
                <a:t>XXX</a:t>
              </a:r>
              <a:r>
                <a:rPr kumimoji="1" lang="zh-TW" altLang="en-US" sz="1400" dirty="0"/>
                <a:t> </a:t>
              </a:r>
            </a:p>
            <a:p>
              <a:r>
                <a:rPr kumimoji="1" lang="zh-TW" altLang="en-US" sz="1400" dirty="0"/>
                <a:t> 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6C92FC7-385A-5648-B6C1-EBE242944283}"/>
              </a:ext>
            </a:extLst>
          </p:cNvPr>
          <p:cNvGrpSpPr/>
          <p:nvPr/>
        </p:nvGrpSpPr>
        <p:grpSpPr>
          <a:xfrm>
            <a:off x="6175630" y="2980704"/>
            <a:ext cx="2498833" cy="2922450"/>
            <a:chOff x="6175630" y="2980704"/>
            <a:chExt cx="2498833" cy="29224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0664F19-5BDB-DB41-BCDB-E125F07DA54C}"/>
                </a:ext>
              </a:extLst>
            </p:cNvPr>
            <p:cNvSpPr/>
            <p:nvPr/>
          </p:nvSpPr>
          <p:spPr>
            <a:xfrm>
              <a:off x="6175630" y="2980704"/>
              <a:ext cx="2498833" cy="292245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0EAAAEAA-91F2-8641-809C-A438D50FD625}"/>
                </a:ext>
              </a:extLst>
            </p:cNvPr>
            <p:cNvSpPr txBox="1"/>
            <p:nvPr/>
          </p:nvSpPr>
          <p:spPr>
            <a:xfrm>
              <a:off x="6472819" y="3244334"/>
              <a:ext cx="190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</a:rPr>
                <a:t>請輸入存款金額</a:t>
              </a:r>
            </a:p>
          </p:txBody>
        </p:sp>
        <p:sp>
          <p:nvSpPr>
            <p:cNvPr id="43" name="圓角矩形 42">
              <a:extLst>
                <a:ext uri="{FF2B5EF4-FFF2-40B4-BE49-F238E27FC236}">
                  <a16:creationId xmlns:a16="http://schemas.microsoft.com/office/drawing/2014/main" id="{E868C5EB-B937-FC47-933C-2FE1ED71514E}"/>
                </a:ext>
              </a:extLst>
            </p:cNvPr>
            <p:cNvSpPr/>
            <p:nvPr/>
          </p:nvSpPr>
          <p:spPr>
            <a:xfrm>
              <a:off x="6377374" y="4561252"/>
              <a:ext cx="2139976" cy="36933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/>
                <a:t>金額：</a:t>
              </a:r>
              <a:r>
                <a:rPr kumimoji="1" lang="en-US" altLang="zh-TW" sz="1600" dirty="0"/>
                <a:t>________</a:t>
              </a:r>
              <a:endParaRPr kumimoji="1" lang="zh-TW" altLang="en-US" sz="1600" dirty="0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D49B269D-6CF3-5A42-8C21-2ADC283B6A79}"/>
                </a:ext>
              </a:extLst>
            </p:cNvPr>
            <p:cNvSpPr/>
            <p:nvPr/>
          </p:nvSpPr>
          <p:spPr>
            <a:xfrm>
              <a:off x="6827415" y="5377226"/>
              <a:ext cx="996112" cy="36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確認</a:t>
              </a:r>
              <a:endParaRPr kumimoji="1" lang="zh-TW" altLang="en-US" dirty="0"/>
            </a:p>
          </p:txBody>
        </p:sp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E7EBDEF7-378D-A041-BD2D-2523DE3F4219}"/>
                </a:ext>
              </a:extLst>
            </p:cNvPr>
            <p:cNvSpPr/>
            <p:nvPr/>
          </p:nvSpPr>
          <p:spPr>
            <a:xfrm>
              <a:off x="6433515" y="3892744"/>
              <a:ext cx="2013378" cy="36933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個人</a:t>
              </a:r>
              <a:r>
                <a:rPr kumimoji="1" lang="en-US" altLang="zh-TW" dirty="0"/>
                <a:t>-</a:t>
              </a:r>
              <a:r>
                <a:rPr kumimoji="1" lang="zh-TW" altLang="en-US" dirty="0"/>
                <a:t>目標</a:t>
              </a:r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</p:grp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8CDD6106-96ED-614F-9BFC-49C53BA08A71}"/>
              </a:ext>
            </a:extLst>
          </p:cNvPr>
          <p:cNvSpPr/>
          <p:nvPr/>
        </p:nvSpPr>
        <p:spPr>
          <a:xfrm>
            <a:off x="3749247" y="4024954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-</a:t>
            </a:r>
            <a:r>
              <a:rPr kumimoji="1" lang="zh-TW" altLang="en-US" dirty="0"/>
              <a:t>目標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D72807A0-5FC5-1C45-B49E-61A727629734}"/>
              </a:ext>
            </a:extLst>
          </p:cNvPr>
          <p:cNvSpPr/>
          <p:nvPr/>
        </p:nvSpPr>
        <p:spPr>
          <a:xfrm>
            <a:off x="3749247" y="4539584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-</a:t>
            </a:r>
            <a:r>
              <a:rPr kumimoji="1" lang="zh-TW" altLang="en-US" dirty="0"/>
              <a:t>目標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04BB9434-992B-7840-9A31-E59420F6FE6A}"/>
              </a:ext>
            </a:extLst>
          </p:cNvPr>
          <p:cNvSpPr/>
          <p:nvPr/>
        </p:nvSpPr>
        <p:spPr>
          <a:xfrm>
            <a:off x="3749247" y="5071878"/>
            <a:ext cx="201337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個人</a:t>
            </a:r>
            <a:r>
              <a:rPr kumimoji="1" lang="en-US" altLang="zh-TW" dirty="0"/>
              <a:t>-</a:t>
            </a:r>
            <a:r>
              <a:rPr kumimoji="1" lang="zh-TW" altLang="en-US" dirty="0"/>
              <a:t>目標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336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1947</TotalTime>
  <Words>751</Words>
  <Application>Microsoft Office PowerPoint</Application>
  <PresentationFormat>寬螢幕</PresentationFormat>
  <Paragraphs>207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BiauKai</vt:lpstr>
      <vt:lpstr>方正舒体</vt:lpstr>
      <vt:lpstr>新細明體</vt:lpstr>
      <vt:lpstr>Arial</vt:lpstr>
      <vt:lpstr>Garamond</vt:lpstr>
      <vt:lpstr>有機</vt:lpstr>
      <vt:lpstr>家庭式財務系統</vt:lpstr>
      <vt:lpstr>設計目標</vt:lpstr>
      <vt:lpstr>系統功能</vt:lpstr>
      <vt:lpstr>系統架構</vt:lpstr>
      <vt:lpstr>軟體架構</vt:lpstr>
      <vt:lpstr>PowerPoint 簡報</vt:lpstr>
      <vt:lpstr>客戶端介面-操作模式</vt:lpstr>
      <vt:lpstr>客戶端介面-操作模式</vt:lpstr>
      <vt:lpstr>客戶端介面-存款模式</vt:lpstr>
      <vt:lpstr>客戶端介面-存款模式</vt:lpstr>
      <vt:lpstr>客戶端介面-提款模式</vt:lpstr>
      <vt:lpstr>客戶端介面-提款模式</vt:lpstr>
      <vt:lpstr>客戶端介面-提款模式</vt:lpstr>
      <vt:lpstr>客戶端介面-設定模式</vt:lpstr>
      <vt:lpstr>客戶端介面-設定模式</vt:lpstr>
      <vt:lpstr>客戶端介面-顯示模式</vt:lpstr>
      <vt:lpstr>客戶端介面-顯示模式</vt:lpstr>
      <vt:lpstr>客戶端介面-顯示模式</vt:lpstr>
      <vt:lpstr>客戶端介面-顯示模式</vt:lpstr>
      <vt:lpstr>客戶端介面-顯示模式</vt:lpstr>
      <vt:lpstr>客戶端介面-顯示模式</vt:lpstr>
      <vt:lpstr>未來展望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Operating System Final Project</dc:title>
  <dc:creator>彥彰 陳</dc:creator>
  <cp:lastModifiedBy>彥彰 陳</cp:lastModifiedBy>
  <cp:revision>53</cp:revision>
  <dcterms:created xsi:type="dcterms:W3CDTF">2019-06-07T13:08:17Z</dcterms:created>
  <dcterms:modified xsi:type="dcterms:W3CDTF">2019-06-12T13:30:08Z</dcterms:modified>
</cp:coreProperties>
</file>